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0" r:id="rId1"/>
  </p:sldMasterIdLst>
  <p:notesMasterIdLst>
    <p:notesMasterId r:id="rId33"/>
  </p:notesMasterIdLst>
  <p:sldIdLst>
    <p:sldId id="264" r:id="rId2"/>
    <p:sldId id="279" r:id="rId3"/>
    <p:sldId id="261" r:id="rId4"/>
    <p:sldId id="291" r:id="rId5"/>
    <p:sldId id="270" r:id="rId6"/>
    <p:sldId id="262" r:id="rId7"/>
    <p:sldId id="276" r:id="rId8"/>
    <p:sldId id="277" r:id="rId9"/>
    <p:sldId id="289" r:id="rId10"/>
    <p:sldId id="290" r:id="rId11"/>
    <p:sldId id="271" r:id="rId12"/>
    <p:sldId id="265" r:id="rId13"/>
    <p:sldId id="272" r:id="rId14"/>
    <p:sldId id="266" r:id="rId15"/>
    <p:sldId id="280" r:id="rId16"/>
    <p:sldId id="273" r:id="rId17"/>
    <p:sldId id="267" r:id="rId18"/>
    <p:sldId id="281" r:id="rId19"/>
    <p:sldId id="274" r:id="rId20"/>
    <p:sldId id="268" r:id="rId21"/>
    <p:sldId id="282" r:id="rId22"/>
    <p:sldId id="275" r:id="rId23"/>
    <p:sldId id="269" r:id="rId24"/>
    <p:sldId id="288" r:id="rId25"/>
    <p:sldId id="278" r:id="rId26"/>
    <p:sldId id="283" r:id="rId27"/>
    <p:sldId id="284" r:id="rId28"/>
    <p:sldId id="285" r:id="rId29"/>
    <p:sldId id="263" r:id="rId30"/>
    <p:sldId id="286" r:id="rId31"/>
    <p:sldId id="287" r:id="rId32"/>
  </p:sldIdLst>
  <p:sldSz cx="12192000" cy="6858000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mbria Math" panose="02040503050406030204" pitchFamily="18" charset="0"/>
      <p:regular r:id="rId38"/>
    </p:embeddedFont>
    <p:embeddedFont>
      <p:font typeface="NanumBarunGothic" panose="020B0603020101020101" pitchFamily="50" charset="-127"/>
      <p:regular r:id="rId39"/>
      <p:bold r:id="rId40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4A92"/>
    <a:srgbClr val="FF8021"/>
    <a:srgbClr val="F14124"/>
    <a:srgbClr val="A22E48"/>
    <a:srgbClr val="747578"/>
    <a:srgbClr val="872C41"/>
    <a:srgbClr val="4250A1"/>
    <a:srgbClr val="F1453A"/>
    <a:srgbClr val="343434"/>
    <a:srgbClr val="4D20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28" autoAdjust="0"/>
    <p:restoredTop sz="94673"/>
  </p:normalViewPr>
  <p:slideViewPr>
    <p:cSldViewPr snapToGrid="0" snapToObjects="1">
      <p:cViewPr varScale="1">
        <p:scale>
          <a:sx n="109" d="100"/>
          <a:sy n="109" d="100"/>
        </p:scale>
        <p:origin x="10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7D73F-1F8F-A742-AA69-4842982DC538}" type="datetimeFigureOut">
              <a:rPr kumimoji="1" lang="ko-Kore-KR" altLang="en-US" smtClean="0"/>
              <a:t>09/20/2020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B1A4B-EF0C-0C42-BC64-65336047AA9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73512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6EA67F80-B469-D14E-9136-1062652FA8BE}"/>
              </a:ext>
            </a:extLst>
          </p:cNvPr>
          <p:cNvSpPr/>
          <p:nvPr userDrawn="1"/>
        </p:nvSpPr>
        <p:spPr>
          <a:xfrm>
            <a:off x="-119743" y="-62346"/>
            <a:ext cx="12431486" cy="7008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내용 개체 틀 5" descr="실외, 건물, 키큰, 도시이(가) 표시된 사진&#10;&#10;자동 생성된 설명">
            <a:extLst>
              <a:ext uri="{FF2B5EF4-FFF2-40B4-BE49-F238E27FC236}">
                <a16:creationId xmlns:a16="http://schemas.microsoft.com/office/drawing/2014/main" id="{C4EA2913-E176-B54C-A0FF-B02849EDE9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0032" r="3661" b="23360"/>
          <a:stretch/>
        </p:blipFill>
        <p:spPr>
          <a:xfrm>
            <a:off x="2874435" y="-75081"/>
            <a:ext cx="9437308" cy="70209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107186F-4E67-7443-A231-6BBAA0228D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230" y="2251339"/>
            <a:ext cx="9144000" cy="2387600"/>
          </a:xfrm>
        </p:spPr>
        <p:txBody>
          <a:bodyPr anchor="ctr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E96622-D70D-AA45-9F20-A51205C9F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348" y="4728718"/>
            <a:ext cx="5747666" cy="165576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  <a:endParaRPr kumimoji="1" lang="ko-Kore-KR" altLang="en-US" dirty="0"/>
          </a:p>
        </p:txBody>
      </p:sp>
      <p:pic>
        <p:nvPicPr>
          <p:cNvPr id="11" name="Picture 4" descr="채용공고 상세">
            <a:extLst>
              <a:ext uri="{FF2B5EF4-FFF2-40B4-BE49-F238E27FC236}">
                <a16:creationId xmlns:a16="http://schemas.microsoft.com/office/drawing/2014/main" id="{17796C1E-8688-401B-93EF-85E4627CC2F6}"/>
              </a:ext>
            </a:extLst>
          </p:cNvPr>
          <p:cNvPicPr>
            <a:picLocks noChangeArrowheads="1"/>
          </p:cNvPicPr>
          <p:nvPr userDrawn="1"/>
        </p:nvPicPr>
        <p:blipFill>
          <a:blip r:embed="rId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02" y="379460"/>
            <a:ext cx="2034000" cy="6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746E02C-0FA9-48FC-BAE3-26C49B0C2B6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6752" y="6285272"/>
            <a:ext cx="2057299" cy="572728"/>
          </a:xfrm>
          <a:prstGeom prst="rect">
            <a:avLst/>
          </a:prstGeom>
        </p:spPr>
      </p:pic>
      <p:sp>
        <p:nvSpPr>
          <p:cNvPr id="13" name="슬라이드 번호 개체 틀 5">
            <a:extLst>
              <a:ext uri="{FF2B5EF4-FFF2-40B4-BE49-F238E27FC236}">
                <a16:creationId xmlns:a16="http://schemas.microsoft.com/office/drawing/2014/main" id="{A76AECD2-37F8-4570-A6A6-D2B159C4D7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96FD76A-6234-4F91-AC69-F4D0290C83CC}"/>
              </a:ext>
            </a:extLst>
          </p:cNvPr>
          <p:cNvSpPr/>
          <p:nvPr userDrawn="1"/>
        </p:nvSpPr>
        <p:spPr>
          <a:xfrm>
            <a:off x="-119743" y="-49611"/>
            <a:ext cx="12431486" cy="7008164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pic>
        <p:nvPicPr>
          <p:cNvPr id="17" name="Picture 6" descr="고려 대학교 로고 고려대 마크 다운로드 : 네이버 블로그">
            <a:extLst>
              <a:ext uri="{FF2B5EF4-FFF2-40B4-BE49-F238E27FC236}">
                <a16:creationId xmlns:a16="http://schemas.microsoft.com/office/drawing/2014/main" id="{481AE87A-80B8-4E37-A88E-B48CDEFEFC2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6174" y="6485528"/>
            <a:ext cx="379008" cy="379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9779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46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전체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4BF1F74-6BF6-E44A-9B94-ADE0315FAD39}"/>
              </a:ext>
            </a:extLst>
          </p:cNvPr>
          <p:cNvSpPr/>
          <p:nvPr userDrawn="1"/>
        </p:nvSpPr>
        <p:spPr>
          <a:xfrm>
            <a:off x="2027237" y="978195"/>
            <a:ext cx="10164763" cy="200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74E606A0-0E27-3342-85EE-0FA78E5C2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E9CD4F0E-1C2A-4880-9A67-E90FCA36D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1137" y="2573337"/>
            <a:ext cx="9089725" cy="1711325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10000"/>
              </a:lnSpc>
              <a:buFont typeface="+mj-lt"/>
              <a:buNone/>
              <a:defRPr sz="3600" b="1"/>
            </a:lvl1pPr>
            <a:lvl2pPr>
              <a:lnSpc>
                <a:spcPct val="110000"/>
              </a:lnSpc>
              <a:defRPr sz="3200"/>
            </a:lvl2pPr>
            <a:lvl3pPr>
              <a:lnSpc>
                <a:spcPct val="110000"/>
              </a:lnSpc>
              <a:defRPr sz="2800"/>
            </a:lvl3pPr>
            <a:lvl4pPr>
              <a:lnSpc>
                <a:spcPct val="110000"/>
              </a:lnSpc>
              <a:defRPr sz="2400"/>
            </a:lvl4pPr>
            <a:lvl5pPr>
              <a:lnSpc>
                <a:spcPct val="110000"/>
              </a:lnSpc>
              <a:defRPr sz="2400"/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475435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5898B8A-41A5-454F-833F-0B7E20A099B4}"/>
              </a:ext>
            </a:extLst>
          </p:cNvPr>
          <p:cNvSpPr/>
          <p:nvPr userDrawn="1"/>
        </p:nvSpPr>
        <p:spPr>
          <a:xfrm>
            <a:off x="-119743" y="-62346"/>
            <a:ext cx="12431486" cy="7008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9" name="내용 개체 틀 5" descr="실외, 건물, 키큰, 도시이(가) 표시된 사진&#10;&#10;자동 생성된 설명">
            <a:extLst>
              <a:ext uri="{FF2B5EF4-FFF2-40B4-BE49-F238E27FC236}">
                <a16:creationId xmlns:a16="http://schemas.microsoft.com/office/drawing/2014/main" id="{94004506-2035-6D47-8DF6-C24203702D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0032" r="3661" b="23360"/>
          <a:stretch/>
        </p:blipFill>
        <p:spPr>
          <a:xfrm>
            <a:off x="2874435" y="-75081"/>
            <a:ext cx="9437308" cy="70209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7DB90D3-B758-3241-8714-B11BEABB5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412" y="2006211"/>
            <a:ext cx="9559636" cy="2841467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pic>
        <p:nvPicPr>
          <p:cNvPr id="12" name="Picture 4" descr="채용공고 상세">
            <a:extLst>
              <a:ext uri="{FF2B5EF4-FFF2-40B4-BE49-F238E27FC236}">
                <a16:creationId xmlns:a16="http://schemas.microsoft.com/office/drawing/2014/main" id="{68337177-A106-4839-B14C-2607CFC1EC59}"/>
              </a:ext>
            </a:extLst>
          </p:cNvPr>
          <p:cNvPicPr>
            <a:picLocks noChangeArrowheads="1"/>
          </p:cNvPicPr>
          <p:nvPr userDrawn="1"/>
        </p:nvPicPr>
        <p:blipFill>
          <a:blip r:embed="rId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02" y="379460"/>
            <a:ext cx="2034000" cy="6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A83BB0A-2BFE-49E6-BE73-5BDAA119D05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6752" y="6285272"/>
            <a:ext cx="2057299" cy="572728"/>
          </a:xfrm>
          <a:prstGeom prst="rect">
            <a:avLst/>
          </a:prstGeom>
        </p:spPr>
      </p:pic>
      <p:sp>
        <p:nvSpPr>
          <p:cNvPr id="14" name="슬라이드 번호 개체 틀 5">
            <a:extLst>
              <a:ext uri="{FF2B5EF4-FFF2-40B4-BE49-F238E27FC236}">
                <a16:creationId xmlns:a16="http://schemas.microsoft.com/office/drawing/2014/main" id="{FB4E5C7F-414B-45D1-A5BC-9B461D6706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2FAE58D-FB3D-46D4-AC56-66AA4E0DA724}"/>
              </a:ext>
            </a:extLst>
          </p:cNvPr>
          <p:cNvSpPr/>
          <p:nvPr userDrawn="1"/>
        </p:nvSpPr>
        <p:spPr>
          <a:xfrm>
            <a:off x="-125261" y="-68713"/>
            <a:ext cx="12431486" cy="7008164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20" name="Picture 6" descr="고려 대학교 로고 고려대 마크 다운로드 : 네이버 블로그">
            <a:extLst>
              <a:ext uri="{FF2B5EF4-FFF2-40B4-BE49-F238E27FC236}">
                <a16:creationId xmlns:a16="http://schemas.microsoft.com/office/drawing/2014/main" id="{946180CC-7D0A-41E0-A4F4-FFD604C78C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6174" y="6485528"/>
            <a:ext cx="379008" cy="379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660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679">
          <p15:clr>
            <a:srgbClr val="FBAE40"/>
          </p15:clr>
        </p15:guide>
        <p15:guide id="2" pos="300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전체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4BF1F74-6BF6-E44A-9B94-ADE0315FAD39}"/>
              </a:ext>
            </a:extLst>
          </p:cNvPr>
          <p:cNvSpPr/>
          <p:nvPr userDrawn="1"/>
        </p:nvSpPr>
        <p:spPr>
          <a:xfrm>
            <a:off x="2027237" y="978195"/>
            <a:ext cx="10164763" cy="200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31FA07D9-AA02-D249-A49F-66ADC9B06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6785" y="765543"/>
            <a:ext cx="9089725" cy="5358809"/>
          </a:xfrm>
        </p:spPr>
        <p:txBody>
          <a:bodyPr>
            <a:normAutofit/>
          </a:bodyPr>
          <a:lstStyle>
            <a:lvl1pPr marL="457200" indent="-457200">
              <a:lnSpc>
                <a:spcPct val="110000"/>
              </a:lnSpc>
              <a:buFont typeface="+mj-lt"/>
              <a:buAutoNum type="arabicPeriod"/>
              <a:defRPr sz="2400" b="1"/>
            </a:lvl1pPr>
            <a:lvl2pPr>
              <a:lnSpc>
                <a:spcPct val="110000"/>
              </a:lnSpc>
              <a:defRPr sz="2000"/>
            </a:lvl2pPr>
            <a:lvl3pPr>
              <a:lnSpc>
                <a:spcPct val="110000"/>
              </a:lnSpc>
              <a:defRPr sz="1800"/>
            </a:lvl3pPr>
            <a:lvl4pPr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 sz="1600"/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74E606A0-0E27-3342-85EE-0FA78E5C2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0A4A72-745C-D547-B0C0-A1288009E441}"/>
              </a:ext>
            </a:extLst>
          </p:cNvPr>
          <p:cNvSpPr txBox="1"/>
          <p:nvPr userDrawn="1"/>
        </p:nvSpPr>
        <p:spPr>
          <a:xfrm>
            <a:off x="606560" y="1492906"/>
            <a:ext cx="1292662" cy="39040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en-US" altLang="ko-Kore-KR" sz="7200" b="1" u="none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C</a:t>
            </a:r>
            <a:r>
              <a:rPr kumimoji="1" lang="en-US" altLang="ko-Kore-KR" sz="7200" b="1" u="none" dirty="0">
                <a:solidFill>
                  <a:srgbClr val="3434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ontents</a:t>
            </a:r>
            <a:endParaRPr kumimoji="1" lang="ko-Kore-KR" altLang="en-US" sz="7200" b="1" u="none" dirty="0">
              <a:solidFill>
                <a:srgbClr val="3434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8862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89CEA-5BEC-444E-BEC7-6601718A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FD3BE2-4F19-6446-8181-00014425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531C048D-D9EB-D547-94B7-B0753F8CD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80372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D072376-398C-4217-A052-82417F806EC2}"/>
              </a:ext>
            </a:extLst>
          </p:cNvPr>
          <p:cNvSpPr/>
          <p:nvPr userDrawn="1"/>
        </p:nvSpPr>
        <p:spPr>
          <a:xfrm>
            <a:off x="-10100" y="1317626"/>
            <a:ext cx="2588050" cy="584775"/>
          </a:xfrm>
          <a:prstGeom prst="rect">
            <a:avLst/>
          </a:prstGeom>
          <a:solidFill>
            <a:srgbClr val="F1453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F489CEA-5BEC-444E-BEC7-6601718A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FD3BE2-4F19-6446-8181-00014425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531C048D-D9EB-D547-94B7-B0753F8CD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4B8823-65AA-104D-B748-AEEFF167E0B2}"/>
              </a:ext>
            </a:extLst>
          </p:cNvPr>
          <p:cNvSpPr txBox="1"/>
          <p:nvPr userDrawn="1"/>
        </p:nvSpPr>
        <p:spPr>
          <a:xfrm>
            <a:off x="132520" y="1321753"/>
            <a:ext cx="12618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Part1.</a:t>
            </a:r>
            <a:endParaRPr kumimoji="1" lang="en-US" altLang="ko-Kore-KR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설명</a:t>
            </a:r>
            <a:endParaRPr kumimoji="1" lang="ko-Kore-KR" altLang="en-US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A087C0-365E-324B-8CD3-D4581C7FC70F}"/>
              </a:ext>
            </a:extLst>
          </p:cNvPr>
          <p:cNvSpPr txBox="1"/>
          <p:nvPr userDrawn="1"/>
        </p:nvSpPr>
        <p:spPr>
          <a:xfrm>
            <a:off x="132520" y="2070497"/>
            <a:ext cx="19287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Part2.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탐색적 데이터 분석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F534E1-F24C-604A-A915-88E7A843F484}"/>
              </a:ext>
            </a:extLst>
          </p:cNvPr>
          <p:cNvSpPr txBox="1"/>
          <p:nvPr userDrawn="1"/>
        </p:nvSpPr>
        <p:spPr>
          <a:xfrm>
            <a:off x="132520" y="2805989"/>
            <a:ext cx="1467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Part3.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전처리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51F506-8935-2D47-81EE-4B55DF5C5EC2}"/>
              </a:ext>
            </a:extLst>
          </p:cNvPr>
          <p:cNvSpPr txBox="1"/>
          <p:nvPr userDrawn="1"/>
        </p:nvSpPr>
        <p:spPr>
          <a:xfrm>
            <a:off x="132520" y="3541481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Part4.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특성 공학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91956B-EAE2-3640-83B8-39B53D1FF48F}"/>
              </a:ext>
            </a:extLst>
          </p:cNvPr>
          <p:cNvSpPr txBox="1"/>
          <p:nvPr userDrawn="1"/>
        </p:nvSpPr>
        <p:spPr>
          <a:xfrm>
            <a:off x="132520" y="4290225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Part5.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모델링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CCDE6A-6FE6-40C1-BCAB-421BF542E07B}"/>
              </a:ext>
            </a:extLst>
          </p:cNvPr>
          <p:cNvSpPr txBox="1"/>
          <p:nvPr userDrawn="1"/>
        </p:nvSpPr>
        <p:spPr>
          <a:xfrm>
            <a:off x="132520" y="5043096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Part6.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성능 평가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9756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89CEA-5BEC-444E-BEC7-6601718A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FD3BE2-4F19-6446-8181-00014425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531C048D-D9EB-D547-94B7-B0753F8CD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094D2B-3C2C-6345-B887-FA29561D32DF}"/>
              </a:ext>
            </a:extLst>
          </p:cNvPr>
          <p:cNvSpPr txBox="1"/>
          <p:nvPr userDrawn="1"/>
        </p:nvSpPr>
        <p:spPr>
          <a:xfrm>
            <a:off x="132520" y="1321753"/>
            <a:ext cx="12618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Part1.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설명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10617A-7BA0-40CD-B8A8-8EA6ACC3FDC6}"/>
              </a:ext>
            </a:extLst>
          </p:cNvPr>
          <p:cNvSpPr txBox="1"/>
          <p:nvPr userDrawn="1"/>
        </p:nvSpPr>
        <p:spPr>
          <a:xfrm>
            <a:off x="132520" y="2070497"/>
            <a:ext cx="19287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Part2.</a:t>
            </a:r>
            <a:endParaRPr kumimoji="1" lang="en-US" altLang="ko-Kore-KR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탐색적 데이터 분석</a:t>
            </a:r>
            <a:endParaRPr kumimoji="1" lang="ko-Kore-KR" altLang="en-US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63B83D-9CF4-45A9-A844-231958F01739}"/>
              </a:ext>
            </a:extLst>
          </p:cNvPr>
          <p:cNvSpPr txBox="1"/>
          <p:nvPr userDrawn="1"/>
        </p:nvSpPr>
        <p:spPr>
          <a:xfrm>
            <a:off x="132520" y="2805989"/>
            <a:ext cx="1467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Part3.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전처리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FFB82B-0A73-4F0A-AE8D-D5347188DD40}"/>
              </a:ext>
            </a:extLst>
          </p:cNvPr>
          <p:cNvSpPr txBox="1"/>
          <p:nvPr userDrawn="1"/>
        </p:nvSpPr>
        <p:spPr>
          <a:xfrm>
            <a:off x="132520" y="3541481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Part4.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특성 공학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CBD72C-4493-40C2-B306-1EF3BBE4E886}"/>
              </a:ext>
            </a:extLst>
          </p:cNvPr>
          <p:cNvSpPr txBox="1"/>
          <p:nvPr userDrawn="1"/>
        </p:nvSpPr>
        <p:spPr>
          <a:xfrm>
            <a:off x="132520" y="4290225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Part5.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모델링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34A6F6-BB9A-4A76-B3DE-94BB546ED914}"/>
              </a:ext>
            </a:extLst>
          </p:cNvPr>
          <p:cNvSpPr txBox="1"/>
          <p:nvPr userDrawn="1"/>
        </p:nvSpPr>
        <p:spPr>
          <a:xfrm>
            <a:off x="132520" y="5043096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Part6.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성능 평가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AB0690A-1ED4-4B3E-BE67-5043B38FAA2D}"/>
              </a:ext>
            </a:extLst>
          </p:cNvPr>
          <p:cNvSpPr/>
          <p:nvPr userDrawn="1"/>
        </p:nvSpPr>
        <p:spPr>
          <a:xfrm>
            <a:off x="0" y="2064601"/>
            <a:ext cx="2588050" cy="584775"/>
          </a:xfrm>
          <a:prstGeom prst="rect">
            <a:avLst/>
          </a:prstGeom>
          <a:solidFill>
            <a:srgbClr val="F1453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4856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89CEA-5BEC-444E-BEC7-6601718A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FD3BE2-4F19-6446-8181-00014425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531C048D-D9EB-D547-94B7-B0753F8CD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942603-CAB7-4377-A572-4A707014F45B}"/>
              </a:ext>
            </a:extLst>
          </p:cNvPr>
          <p:cNvSpPr txBox="1"/>
          <p:nvPr userDrawn="1"/>
        </p:nvSpPr>
        <p:spPr>
          <a:xfrm>
            <a:off x="132520" y="1321753"/>
            <a:ext cx="12618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Part1.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설명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78522E-2602-453F-AC6E-3248B584FD53}"/>
              </a:ext>
            </a:extLst>
          </p:cNvPr>
          <p:cNvSpPr txBox="1"/>
          <p:nvPr userDrawn="1"/>
        </p:nvSpPr>
        <p:spPr>
          <a:xfrm>
            <a:off x="132520" y="2070497"/>
            <a:ext cx="19287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Part2.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탐색적 데이터 분석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B389D1-C4CC-4F01-AEF0-602854FEE5FB}"/>
              </a:ext>
            </a:extLst>
          </p:cNvPr>
          <p:cNvSpPr txBox="1"/>
          <p:nvPr userDrawn="1"/>
        </p:nvSpPr>
        <p:spPr>
          <a:xfrm>
            <a:off x="132520" y="2805989"/>
            <a:ext cx="1467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Part3.</a:t>
            </a:r>
          </a:p>
          <a:p>
            <a:r>
              <a:rPr kumimoji="1" lang="ko-KR" altLang="en-US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전처리</a:t>
            </a:r>
            <a:endParaRPr kumimoji="1" lang="ko-Kore-KR" altLang="en-US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18D914-E7E0-459B-9C62-16AA1163C9ED}"/>
              </a:ext>
            </a:extLst>
          </p:cNvPr>
          <p:cNvSpPr txBox="1"/>
          <p:nvPr userDrawn="1"/>
        </p:nvSpPr>
        <p:spPr>
          <a:xfrm>
            <a:off x="132520" y="3541481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Part4.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특성 공학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5AF0C5-E708-4D1C-9AAA-6F243442B4B0}"/>
              </a:ext>
            </a:extLst>
          </p:cNvPr>
          <p:cNvSpPr txBox="1"/>
          <p:nvPr userDrawn="1"/>
        </p:nvSpPr>
        <p:spPr>
          <a:xfrm>
            <a:off x="132520" y="4290225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Part5.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모델링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0528F0-CF8D-4427-A390-CD9582B1D99F}"/>
              </a:ext>
            </a:extLst>
          </p:cNvPr>
          <p:cNvSpPr txBox="1"/>
          <p:nvPr userDrawn="1"/>
        </p:nvSpPr>
        <p:spPr>
          <a:xfrm>
            <a:off x="132520" y="5043096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Part6.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성능 평가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9F7F88F-EFA8-47ED-B9A3-66B29E304132}"/>
              </a:ext>
            </a:extLst>
          </p:cNvPr>
          <p:cNvSpPr/>
          <p:nvPr userDrawn="1"/>
        </p:nvSpPr>
        <p:spPr>
          <a:xfrm>
            <a:off x="0" y="2790674"/>
            <a:ext cx="2588050" cy="584775"/>
          </a:xfrm>
          <a:prstGeom prst="rect">
            <a:avLst/>
          </a:prstGeom>
          <a:solidFill>
            <a:srgbClr val="F1453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649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89CEA-5BEC-444E-BEC7-6601718A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FD3BE2-4F19-6446-8181-00014425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531C048D-D9EB-D547-94B7-B0753F8CD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4A3D3A-20C2-4720-A486-934FB23C18F5}"/>
              </a:ext>
            </a:extLst>
          </p:cNvPr>
          <p:cNvSpPr txBox="1"/>
          <p:nvPr userDrawn="1"/>
        </p:nvSpPr>
        <p:spPr>
          <a:xfrm>
            <a:off x="132520" y="1321753"/>
            <a:ext cx="12618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Part1.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설명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C6FD60-97C6-4CA7-B3D5-7838CFBF104E}"/>
              </a:ext>
            </a:extLst>
          </p:cNvPr>
          <p:cNvSpPr txBox="1"/>
          <p:nvPr userDrawn="1"/>
        </p:nvSpPr>
        <p:spPr>
          <a:xfrm>
            <a:off x="132520" y="2070497"/>
            <a:ext cx="19287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Part2.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탐색적 데이터 분석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99E75E-7E16-4FA8-B536-97C34E66E933}"/>
              </a:ext>
            </a:extLst>
          </p:cNvPr>
          <p:cNvSpPr txBox="1"/>
          <p:nvPr userDrawn="1"/>
        </p:nvSpPr>
        <p:spPr>
          <a:xfrm>
            <a:off x="132520" y="2805989"/>
            <a:ext cx="1467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Part3.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전처리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F7417C-D06B-497F-81BC-D8F3C4347421}"/>
              </a:ext>
            </a:extLst>
          </p:cNvPr>
          <p:cNvSpPr txBox="1"/>
          <p:nvPr userDrawn="1"/>
        </p:nvSpPr>
        <p:spPr>
          <a:xfrm>
            <a:off x="132520" y="3541481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Part4.</a:t>
            </a:r>
          </a:p>
          <a:p>
            <a:r>
              <a:rPr kumimoji="1" lang="ko-KR" altLang="en-US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특성 공학</a:t>
            </a:r>
            <a:endParaRPr kumimoji="1" lang="ko-Kore-KR" altLang="en-US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BBCA56-309D-4A90-A488-A81924F7F5E9}"/>
              </a:ext>
            </a:extLst>
          </p:cNvPr>
          <p:cNvSpPr txBox="1"/>
          <p:nvPr userDrawn="1"/>
        </p:nvSpPr>
        <p:spPr>
          <a:xfrm>
            <a:off x="132520" y="4290225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Part5.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모델링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2D06D8-3F52-412F-885F-676FC662CEBC}"/>
              </a:ext>
            </a:extLst>
          </p:cNvPr>
          <p:cNvSpPr txBox="1"/>
          <p:nvPr userDrawn="1"/>
        </p:nvSpPr>
        <p:spPr>
          <a:xfrm>
            <a:off x="132520" y="5043096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Part6.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성능 평가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3975CE8-4FEC-4DD0-8842-0EEAC771E1E0}"/>
              </a:ext>
            </a:extLst>
          </p:cNvPr>
          <p:cNvSpPr/>
          <p:nvPr userDrawn="1"/>
        </p:nvSpPr>
        <p:spPr>
          <a:xfrm>
            <a:off x="0" y="3541481"/>
            <a:ext cx="2588050" cy="584775"/>
          </a:xfrm>
          <a:prstGeom prst="rect">
            <a:avLst/>
          </a:prstGeom>
          <a:solidFill>
            <a:srgbClr val="F1453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260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89CEA-5BEC-444E-BEC7-6601718A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FD3BE2-4F19-6446-8181-00014425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531C048D-D9EB-D547-94B7-B0753F8CD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371FE5-FBB4-4733-AB6C-519FF60E6359}"/>
              </a:ext>
            </a:extLst>
          </p:cNvPr>
          <p:cNvSpPr txBox="1"/>
          <p:nvPr userDrawn="1"/>
        </p:nvSpPr>
        <p:spPr>
          <a:xfrm>
            <a:off x="132520" y="1321753"/>
            <a:ext cx="12618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Part1.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설명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9435D6-2F2F-4E79-A8B5-66C1C761EAB3}"/>
              </a:ext>
            </a:extLst>
          </p:cNvPr>
          <p:cNvSpPr txBox="1"/>
          <p:nvPr userDrawn="1"/>
        </p:nvSpPr>
        <p:spPr>
          <a:xfrm>
            <a:off x="132520" y="2070497"/>
            <a:ext cx="19287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Part2.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탐색적 데이터 분석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BAA004-7FBF-4B6A-8482-51EDF2101A84}"/>
              </a:ext>
            </a:extLst>
          </p:cNvPr>
          <p:cNvSpPr txBox="1"/>
          <p:nvPr userDrawn="1"/>
        </p:nvSpPr>
        <p:spPr>
          <a:xfrm>
            <a:off x="132520" y="2805989"/>
            <a:ext cx="1467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Part3.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전처리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92C3BD-5FAB-401A-867C-4ADFD8D171CC}"/>
              </a:ext>
            </a:extLst>
          </p:cNvPr>
          <p:cNvSpPr txBox="1"/>
          <p:nvPr userDrawn="1"/>
        </p:nvSpPr>
        <p:spPr>
          <a:xfrm>
            <a:off x="132520" y="3541481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Part4.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특성 공학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C8F2F2-D81E-4634-BFEE-71B583839050}"/>
              </a:ext>
            </a:extLst>
          </p:cNvPr>
          <p:cNvSpPr txBox="1"/>
          <p:nvPr userDrawn="1"/>
        </p:nvSpPr>
        <p:spPr>
          <a:xfrm>
            <a:off x="132520" y="4290225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Part5.</a:t>
            </a:r>
            <a:endParaRPr kumimoji="1" lang="en-US" altLang="ko-Kore-KR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모델링</a:t>
            </a:r>
            <a:endParaRPr kumimoji="1" lang="ko-Kore-KR" altLang="en-US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FD8EDC-419A-4A33-AF5B-708AF7462CAE}"/>
              </a:ext>
            </a:extLst>
          </p:cNvPr>
          <p:cNvSpPr txBox="1"/>
          <p:nvPr userDrawn="1"/>
        </p:nvSpPr>
        <p:spPr>
          <a:xfrm>
            <a:off x="132520" y="5043096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Part6.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성능 평가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E711F8D-9243-4723-BC46-3120AEC24BE9}"/>
              </a:ext>
            </a:extLst>
          </p:cNvPr>
          <p:cNvSpPr/>
          <p:nvPr userDrawn="1"/>
        </p:nvSpPr>
        <p:spPr>
          <a:xfrm>
            <a:off x="-10100" y="4276973"/>
            <a:ext cx="2588050" cy="584775"/>
          </a:xfrm>
          <a:prstGeom prst="rect">
            <a:avLst/>
          </a:prstGeom>
          <a:solidFill>
            <a:srgbClr val="F1453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00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89CEA-5BEC-444E-BEC7-6601718A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FD3BE2-4F19-6446-8181-00014425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531C048D-D9EB-D547-94B7-B0753F8CD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371FE5-FBB4-4733-AB6C-519FF60E6359}"/>
              </a:ext>
            </a:extLst>
          </p:cNvPr>
          <p:cNvSpPr txBox="1"/>
          <p:nvPr userDrawn="1"/>
        </p:nvSpPr>
        <p:spPr>
          <a:xfrm>
            <a:off x="132520" y="1321753"/>
            <a:ext cx="12618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Part1.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effectLst/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설명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effectLst/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9435D6-2F2F-4E79-A8B5-66C1C761EAB3}"/>
              </a:ext>
            </a:extLst>
          </p:cNvPr>
          <p:cNvSpPr txBox="1"/>
          <p:nvPr userDrawn="1"/>
        </p:nvSpPr>
        <p:spPr>
          <a:xfrm>
            <a:off x="132520" y="2070497"/>
            <a:ext cx="19287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Part2.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탐색적 데이터 분석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BAA004-7FBF-4B6A-8482-51EDF2101A84}"/>
              </a:ext>
            </a:extLst>
          </p:cNvPr>
          <p:cNvSpPr txBox="1"/>
          <p:nvPr userDrawn="1"/>
        </p:nvSpPr>
        <p:spPr>
          <a:xfrm>
            <a:off x="132520" y="2805989"/>
            <a:ext cx="1467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Part3.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 전처리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92C3BD-5FAB-401A-867C-4ADFD8D171CC}"/>
              </a:ext>
            </a:extLst>
          </p:cNvPr>
          <p:cNvSpPr txBox="1"/>
          <p:nvPr userDrawn="1"/>
        </p:nvSpPr>
        <p:spPr>
          <a:xfrm>
            <a:off x="132520" y="3541481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Part4.</a:t>
            </a: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특성 공학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C8F2F2-D81E-4634-BFEE-71B583839050}"/>
              </a:ext>
            </a:extLst>
          </p:cNvPr>
          <p:cNvSpPr txBox="1"/>
          <p:nvPr userDrawn="1"/>
        </p:nvSpPr>
        <p:spPr>
          <a:xfrm>
            <a:off x="132520" y="4290225"/>
            <a:ext cx="800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Part5.</a:t>
            </a:r>
            <a:endParaRPr kumimoji="1" lang="en-US" altLang="ko-Kore-KR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chemeClr val="bg1">
                    <a:lumMod val="75000"/>
                  </a:schemeClr>
                </a:solidFill>
                <a:latin typeface="NanumBarunGothic" panose="020B0603020101020101" pitchFamily="34" charset="-127"/>
                <a:ea typeface="NanumBarunGothic" panose="020B0603020101020101" pitchFamily="34" charset="-127"/>
              </a:rPr>
              <a:t>모델링</a:t>
            </a:r>
            <a:endParaRPr kumimoji="1" lang="ko-Kore-KR" altLang="en-US" dirty="0">
              <a:solidFill>
                <a:schemeClr val="bg1">
                  <a:lumMod val="75000"/>
                </a:schemeClr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FD8EDC-419A-4A33-AF5B-708AF7462CAE}"/>
              </a:ext>
            </a:extLst>
          </p:cNvPr>
          <p:cNvSpPr txBox="1"/>
          <p:nvPr userDrawn="1"/>
        </p:nvSpPr>
        <p:spPr>
          <a:xfrm>
            <a:off x="132520" y="5043096"/>
            <a:ext cx="1056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400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Part6.</a:t>
            </a:r>
            <a:endParaRPr kumimoji="1" lang="en-US" altLang="ko-Kore-KR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kumimoji="1" lang="ko-KR" altLang="en-US" dirty="0">
                <a:solidFill>
                  <a:srgbClr val="F1453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anumBarunGothic" panose="020B0603020101020101" pitchFamily="34" charset="-127"/>
                <a:ea typeface="NanumBarunGothic" panose="020B0603020101020101" pitchFamily="34" charset="-127"/>
              </a:rPr>
              <a:t>성능 평가</a:t>
            </a:r>
            <a:endParaRPr kumimoji="1" lang="ko-Kore-KR" altLang="en-US" dirty="0">
              <a:solidFill>
                <a:srgbClr val="F1453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92C4B6-A780-4E85-AABD-30DDD39BC2D9}"/>
              </a:ext>
            </a:extLst>
          </p:cNvPr>
          <p:cNvSpPr/>
          <p:nvPr userDrawn="1"/>
        </p:nvSpPr>
        <p:spPr>
          <a:xfrm>
            <a:off x="-10100" y="5043096"/>
            <a:ext cx="2588050" cy="584775"/>
          </a:xfrm>
          <a:prstGeom prst="rect">
            <a:avLst/>
          </a:prstGeom>
          <a:solidFill>
            <a:srgbClr val="F1453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289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채용공고 상세">
            <a:extLst>
              <a:ext uri="{FF2B5EF4-FFF2-40B4-BE49-F238E27FC236}">
                <a16:creationId xmlns:a16="http://schemas.microsoft.com/office/drawing/2014/main" id="{20BE1059-D49D-7B46-BD37-088AF069672A}"/>
              </a:ext>
            </a:extLst>
          </p:cNvPr>
          <p:cNvPicPr>
            <a:picLocks noChangeArrowheads="1"/>
          </p:cNvPicPr>
          <p:nvPr userDrawn="1"/>
        </p:nvPicPr>
        <p:blipFill>
          <a:blip r:embed="rId1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02" y="379460"/>
            <a:ext cx="2034000" cy="6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B0FEBBC-7CF5-854F-BB92-39FF92008F09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588050" y="379460"/>
            <a:ext cx="9089725" cy="618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E76D40-257F-F248-9D18-2397CC5BCA02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588050" y="1136225"/>
            <a:ext cx="9089725" cy="5278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64CDFC-9871-8444-B32F-FAF0FE5FAFF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0088202" y="6473420"/>
            <a:ext cx="20610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343434"/>
                </a:solidFill>
              </a:defRPr>
            </a:lvl1pPr>
          </a:lstStyle>
          <a:p>
            <a:r>
              <a:rPr kumimoji="1" lang="en" altLang="ko-Kore-KR" dirty="0"/>
              <a:t> ⎸Team KUAI  ⎸ </a:t>
            </a:r>
            <a:fld id="{CEA3EC4A-BE6B-C943-98AB-89192100CEE4}" type="slidenum">
              <a:rPr kumimoji="1" lang="ko-Kore-KR" altLang="en-US" smtClean="0"/>
              <a:pPr/>
              <a:t>‹#›</a:t>
            </a:fld>
            <a:endParaRPr kumimoji="1" lang="ko-Kore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3EDA2FF6-39AA-AA4D-82F0-CD44123AD431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6752" y="6285272"/>
            <a:ext cx="2057299" cy="572728"/>
          </a:xfrm>
          <a:prstGeom prst="rect">
            <a:avLst/>
          </a:prstGeom>
        </p:spPr>
      </p:pic>
      <p:pic>
        <p:nvPicPr>
          <p:cNvPr id="26" name="Picture 6" descr="고려 대학교 로고 고려대 마크 다운로드 : 네이버 블로그">
            <a:extLst>
              <a:ext uri="{FF2B5EF4-FFF2-40B4-BE49-F238E27FC236}">
                <a16:creationId xmlns:a16="http://schemas.microsoft.com/office/drawing/2014/main" id="{6381CEA3-6A42-8E41-BAED-D51D33D61CB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6174" y="6485528"/>
            <a:ext cx="379008" cy="379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E99A30C1-D3B6-E141-9D81-B45A12338270}"/>
              </a:ext>
            </a:extLst>
          </p:cNvPr>
          <p:cNvCxnSpPr>
            <a:cxnSpLocks/>
          </p:cNvCxnSpPr>
          <p:nvPr userDrawn="1"/>
        </p:nvCxnSpPr>
        <p:spPr>
          <a:xfrm>
            <a:off x="2588050" y="1050158"/>
            <a:ext cx="9089725" cy="0"/>
          </a:xfrm>
          <a:prstGeom prst="line">
            <a:avLst/>
          </a:prstGeom>
          <a:ln w="38100">
            <a:solidFill>
              <a:srgbClr val="F145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276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711" r:id="rId2"/>
    <p:sldLayoutId id="2147483714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712" r:id="rId9"/>
    <p:sldLayoutId id="2147483713" r:id="rId10"/>
    <p:sldLayoutId id="214748369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rgbClr val="343434"/>
          </a:solidFill>
          <a:latin typeface="NanumBarunGothic" panose="020B0603020101020101" pitchFamily="34" charset="-127"/>
          <a:ea typeface="NanumBarunGothic" panose="020B0603020101020101" pitchFamily="34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rgbClr val="F1453A"/>
        </a:buClr>
        <a:buFont typeface="시스템 서체 일반체"/>
        <a:buChar char="●"/>
        <a:defRPr sz="2400" kern="1200">
          <a:solidFill>
            <a:srgbClr val="343434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343434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343434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343434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343434"/>
          </a:solidFill>
          <a:latin typeface="NanumBarunGothic" panose="020B0603020101020101" pitchFamily="34" charset="-127"/>
          <a:ea typeface="NanumBarunGothic" panose="020B0603020101020101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1277" userDrawn="1">
          <p15:clr>
            <a:srgbClr val="F26B43"/>
          </p15:clr>
        </p15:guide>
        <p15:guide id="4" pos="7680">
          <p15:clr>
            <a:srgbClr val="F26B43"/>
          </p15:clr>
        </p15:guide>
        <p15:guide id="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hyperlink" Target="mailto:minsuksung@korea.ac.kr" TargetMode="External"/><Relationship Id="rId7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hscho9384@korea.ac.kr" TargetMode="External"/><Relationship Id="rId11" Type="http://schemas.openxmlformats.org/officeDocument/2006/relationships/image" Target="../media/image10.png"/><Relationship Id="rId5" Type="http://schemas.openxmlformats.org/officeDocument/2006/relationships/hyperlink" Target="mailto:1phantasmas@korea.ac.kr" TargetMode="External"/><Relationship Id="rId10" Type="http://schemas.openxmlformats.org/officeDocument/2006/relationships/image" Target="../media/image9.png"/><Relationship Id="rId4" Type="http://schemas.openxmlformats.org/officeDocument/2006/relationships/hyperlink" Target="mailto:hoesungryu@korea.ac.kr" TargetMode="External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gcontest.or.kr/" TargetMode="Externa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0E40645-0C41-D44E-9421-D9AF2DA2B5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rgbClr val="4250A1"/>
                </a:solidFill>
              </a:rPr>
              <a:t>[ </a:t>
            </a:r>
            <a:r>
              <a:rPr lang="ko-KR" altLang="en-US" sz="2400" dirty="0">
                <a:solidFill>
                  <a:srgbClr val="4250A1"/>
                </a:solidFill>
              </a:rPr>
              <a:t>데이터 분석 분야 </a:t>
            </a:r>
            <a:r>
              <a:rPr lang="en-US" altLang="ko-KR" sz="2400" dirty="0">
                <a:solidFill>
                  <a:srgbClr val="4250A1"/>
                </a:solidFill>
              </a:rPr>
              <a:t>– </a:t>
            </a:r>
            <a:r>
              <a:rPr lang="ko-KR" altLang="en-US" sz="2400" dirty="0">
                <a:solidFill>
                  <a:srgbClr val="4250A1"/>
                </a:solidFill>
              </a:rPr>
              <a:t>챔피언스리그 </a:t>
            </a:r>
            <a:r>
              <a:rPr lang="en-US" altLang="ko-KR" sz="2400" dirty="0">
                <a:solidFill>
                  <a:srgbClr val="4250A1"/>
                </a:solidFill>
              </a:rPr>
              <a:t>]</a:t>
            </a:r>
            <a:br>
              <a:rPr lang="en-US" altLang="ko-KR" sz="4000" dirty="0"/>
            </a:br>
            <a:r>
              <a:rPr lang="en-US" altLang="ko-KR" sz="4000" dirty="0"/>
              <a:t>NS SHOP+ </a:t>
            </a:r>
            <a:r>
              <a:rPr lang="ko-KR" altLang="en-US" sz="4000" dirty="0"/>
              <a:t>판매실적 예측을 통한</a:t>
            </a:r>
            <a:br>
              <a:rPr lang="en-US" altLang="ko-KR" sz="4000" dirty="0"/>
            </a:br>
            <a:r>
              <a:rPr lang="ko-KR" altLang="en-US" sz="4000" dirty="0"/>
              <a:t>방송 편성 최적화 방안</a:t>
            </a:r>
            <a:r>
              <a:rPr lang="en-US" altLang="ko-KR" sz="4000" dirty="0"/>
              <a:t>(</a:t>
            </a:r>
            <a:r>
              <a:rPr lang="ko-KR" altLang="en-US" sz="4000" dirty="0"/>
              <a:t>모형</a:t>
            </a:r>
            <a:r>
              <a:rPr lang="en-US" altLang="ko-KR" sz="4000" dirty="0"/>
              <a:t>) </a:t>
            </a:r>
            <a:r>
              <a:rPr lang="ko-KR" altLang="en-US" sz="4000" dirty="0"/>
              <a:t>도출</a:t>
            </a:r>
            <a:endParaRPr lang="ko-Kore-KR" altLang="en-US" sz="4000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06A41161-EB49-DA44-90B8-718AAC94DC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altLang="ko-KR" b="1" dirty="0">
                <a:solidFill>
                  <a:srgbClr val="872C41"/>
                </a:solidFill>
              </a:rPr>
              <a:t>[ Team</a:t>
            </a:r>
            <a:r>
              <a:rPr lang="ko-KR" altLang="en-US" b="1" dirty="0">
                <a:solidFill>
                  <a:srgbClr val="872C41"/>
                </a:solidFill>
              </a:rPr>
              <a:t> </a:t>
            </a:r>
            <a:r>
              <a:rPr lang="en-US" altLang="ko-KR" b="1" dirty="0">
                <a:solidFill>
                  <a:srgbClr val="872C41"/>
                </a:solidFill>
              </a:rPr>
              <a:t>KUAI ]</a:t>
            </a:r>
          </a:p>
          <a:p>
            <a:pPr>
              <a:lnSpc>
                <a:spcPct val="80000"/>
              </a:lnSpc>
            </a:pPr>
            <a:r>
              <a:rPr lang="ko-KR" altLang="en-US" sz="1500" dirty="0">
                <a:solidFill>
                  <a:srgbClr val="747578"/>
                </a:solidFill>
              </a:rPr>
              <a:t>고려대학교 인공지능학과 성민석</a:t>
            </a:r>
            <a:endParaRPr lang="en-US" altLang="ko-KR" sz="1500" dirty="0">
              <a:solidFill>
                <a:srgbClr val="747578"/>
              </a:solidFill>
            </a:endParaRPr>
          </a:p>
          <a:p>
            <a:pPr>
              <a:lnSpc>
                <a:spcPct val="80000"/>
              </a:lnSpc>
            </a:pPr>
            <a:r>
              <a:rPr lang="ko-KR" altLang="en-US" sz="1500" dirty="0">
                <a:solidFill>
                  <a:srgbClr val="747578"/>
                </a:solidFill>
              </a:rPr>
              <a:t>고려대학교 인공지능학과 류회성</a:t>
            </a:r>
            <a:endParaRPr lang="en-US" altLang="ko-KR" sz="1500" dirty="0">
              <a:solidFill>
                <a:srgbClr val="747578"/>
              </a:solidFill>
            </a:endParaRPr>
          </a:p>
          <a:p>
            <a:pPr>
              <a:lnSpc>
                <a:spcPct val="80000"/>
              </a:lnSpc>
            </a:pPr>
            <a:r>
              <a:rPr lang="ko-KR" altLang="en-US" sz="1500" dirty="0">
                <a:solidFill>
                  <a:srgbClr val="747578"/>
                </a:solidFill>
              </a:rPr>
              <a:t>고려대학교 인공지능학과 조대현</a:t>
            </a:r>
            <a:endParaRPr lang="en-US" altLang="ko-KR" sz="1500" dirty="0">
              <a:solidFill>
                <a:srgbClr val="747578"/>
              </a:solidFill>
            </a:endParaRPr>
          </a:p>
          <a:p>
            <a:pPr>
              <a:lnSpc>
                <a:spcPct val="80000"/>
              </a:lnSpc>
            </a:pPr>
            <a:r>
              <a:rPr lang="ko-KR" altLang="en-US" sz="1500" dirty="0">
                <a:solidFill>
                  <a:srgbClr val="747578"/>
                </a:solidFill>
              </a:rPr>
              <a:t>고려대학교 인공지능학과 조희승</a:t>
            </a:r>
            <a:endParaRPr lang="ko-Kore-KR" altLang="en-US" sz="1500" dirty="0">
              <a:solidFill>
                <a:srgbClr val="747578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35D2039-BE44-4911-9BBC-229CF6CF7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961026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19485-6A68-514C-A921-4CB427FD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외부 데이터 </a:t>
            </a:r>
            <a:r>
              <a:rPr kumimoji="1" lang="en-US" altLang="ko-KR" dirty="0"/>
              <a:t>– </a:t>
            </a:r>
            <a:r>
              <a:rPr kumimoji="1" lang="ko-KR" altLang="en-US" dirty="0"/>
              <a:t>소비자물가지수 </a:t>
            </a:r>
            <a:r>
              <a:rPr kumimoji="1" lang="en-US" altLang="ko-KR" sz="1400" dirty="0"/>
              <a:t>CPI</a:t>
            </a:r>
            <a:endParaRPr kumimoji="1" lang="ko-Kore-KR" altLang="en-US" sz="1400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CDCADD0F-A209-1C40-BF02-117A4E3FB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err="1"/>
              <a:t>dddd</a:t>
            </a:r>
            <a:endParaRPr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10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135153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BC72-AD3D-0D48-8E04-A45D6E3F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탐색적 데이터 분석</a:t>
            </a:r>
            <a:br>
              <a:rPr kumimoji="1" lang="en-US" altLang="ko-KR" dirty="0"/>
            </a:br>
            <a:r>
              <a:rPr kumimoji="1" lang="en-US" altLang="ko-KR" sz="2800" dirty="0"/>
              <a:t>Exploratory Data Analysis</a:t>
            </a:r>
            <a:endParaRPr kumimoji="1" lang="ko-Kore-KR" altLang="en-US" sz="30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920DF87-6AAA-46C1-A810-B1196A0F2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11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06094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347C708-2775-43ED-AA66-7518484DC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E1DA358-12FF-4B2B-B7C1-71E38AC4B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12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217715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BC72-AD3D-0D48-8E04-A45D6E3F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데이터 전처리</a:t>
            </a:r>
            <a:br>
              <a:rPr kumimoji="1" lang="en-US" altLang="ko-KR" dirty="0"/>
            </a:br>
            <a:r>
              <a:rPr kumimoji="1" lang="en-US" altLang="ko-KR" sz="2800" dirty="0"/>
              <a:t>Data Preprocessing</a:t>
            </a:r>
            <a:endParaRPr kumimoji="1" lang="ko-Kore-KR" altLang="en-US" sz="30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920DF87-6AAA-46C1-A810-B1196A0F2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13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755454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1E334D-477B-4F41-BFEB-37612E1D6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방송 시간 </a:t>
            </a:r>
            <a:endParaRPr lang="ko-KR" altLang="en-US" sz="1600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84A3586B-80A9-47A5-9B6F-D05768D36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연</a:t>
            </a:r>
            <a:r>
              <a:rPr lang="en-US" altLang="ko-KR" dirty="0"/>
              <a:t>, </a:t>
            </a:r>
            <a:r>
              <a:rPr lang="ko-KR" altLang="en-US" dirty="0"/>
              <a:t>월</a:t>
            </a:r>
            <a:r>
              <a:rPr lang="en-US" altLang="ko-KR" dirty="0"/>
              <a:t>, </a:t>
            </a:r>
            <a:r>
              <a:rPr lang="ko-KR" altLang="en-US" dirty="0"/>
              <a:t>일</a:t>
            </a:r>
            <a:r>
              <a:rPr lang="en-US" altLang="ko-KR" dirty="0"/>
              <a:t>, </a:t>
            </a:r>
            <a:r>
              <a:rPr lang="ko-KR" altLang="en-US" dirty="0"/>
              <a:t>시</a:t>
            </a:r>
            <a:r>
              <a:rPr lang="en-US" altLang="ko-KR" dirty="0"/>
              <a:t>, </a:t>
            </a:r>
            <a:r>
              <a:rPr lang="ko-KR" altLang="en-US" dirty="0"/>
              <a:t>분으로 세부적으로 나눔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14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333209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4D1E334D-477B-4F41-BFEB-37612E1D6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자연어 처리 </a:t>
            </a:r>
            <a:r>
              <a:rPr lang="en-US" altLang="ko-KR" sz="1600" dirty="0"/>
              <a:t>Natural Language Processing</a:t>
            </a:r>
            <a:endParaRPr lang="ko-KR" altLang="en-US" sz="1600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84A3586B-80A9-47A5-9B6F-D05768D36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dd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15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071346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BC72-AD3D-0D48-8E04-A45D6E3F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특성 공학</a:t>
            </a:r>
            <a:br>
              <a:rPr kumimoji="1" lang="en-US" altLang="ko-KR" dirty="0"/>
            </a:br>
            <a:r>
              <a:rPr kumimoji="1" lang="en-US" altLang="ko-KR" sz="2800" dirty="0"/>
              <a:t>Feature Engineering</a:t>
            </a:r>
            <a:endParaRPr kumimoji="1" lang="ko-Kore-KR" altLang="en-US" sz="30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920DF87-6AAA-46C1-A810-B1196A0F2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16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071294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2A24062-971D-4079-BFFA-B4210A0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특성 생성하기 </a:t>
            </a:r>
            <a:r>
              <a:rPr lang="en-US" altLang="ko-KR" sz="1400" dirty="0"/>
              <a:t>Feature Generation</a:t>
            </a:r>
            <a:endParaRPr lang="ko-KR" altLang="en-US" sz="1400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2C27375-4B82-4ABD-9B93-DA15CF357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성별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17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80069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92A24062-971D-4079-BFFA-B4210A03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특성 선택하기 </a:t>
            </a:r>
            <a:r>
              <a:rPr lang="en-US" altLang="ko-KR" sz="1400" dirty="0"/>
              <a:t>Feature Selection</a:t>
            </a:r>
            <a:endParaRPr lang="ko-KR" altLang="en-US" sz="1400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2C27375-4B82-4ABD-9B93-DA15CF357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18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765597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BC72-AD3D-0D48-8E04-A45D6E3F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모델링</a:t>
            </a:r>
            <a:br>
              <a:rPr kumimoji="1" lang="en-US" altLang="ko-KR" dirty="0"/>
            </a:br>
            <a:r>
              <a:rPr kumimoji="1" lang="en-US" altLang="ko-KR" sz="2800" dirty="0"/>
              <a:t>Modeling</a:t>
            </a:r>
            <a:endParaRPr kumimoji="1" lang="ko-Kore-KR" altLang="en-US" sz="30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920DF87-6AAA-46C1-A810-B1196A0F2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19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022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D2E8EC9-2311-4FD9-83B7-F4C11AD09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소개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34989AC-9E35-44E9-92DB-1E09C39187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2</a:t>
            </a:fld>
            <a:endParaRPr kumimoji="1" lang="ko-Kore-KR" altLang="en-US" dirty="0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400F02E-3BD1-4106-ACDE-3E7B1466A5A6}"/>
              </a:ext>
            </a:extLst>
          </p:cNvPr>
          <p:cNvGrpSpPr/>
          <p:nvPr/>
        </p:nvGrpSpPr>
        <p:grpSpPr>
          <a:xfrm>
            <a:off x="3085487" y="1332803"/>
            <a:ext cx="6169399" cy="5031182"/>
            <a:chOff x="3992988" y="1368670"/>
            <a:chExt cx="6169399" cy="5031182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BA0E458A-12AD-49E5-B1D5-EE0CD69528EE}"/>
                </a:ext>
              </a:extLst>
            </p:cNvPr>
            <p:cNvGrpSpPr/>
            <p:nvPr/>
          </p:nvGrpSpPr>
          <p:grpSpPr>
            <a:xfrm>
              <a:off x="3992991" y="1368670"/>
              <a:ext cx="2177199" cy="2478482"/>
              <a:chOff x="3992991" y="1368670"/>
              <a:chExt cx="2177199" cy="2478482"/>
            </a:xfrm>
          </p:grpSpPr>
          <p:pic>
            <p:nvPicPr>
              <p:cNvPr id="2054" name="Picture 6" descr="학생회 – CATLAS">
                <a:extLst>
                  <a:ext uri="{FF2B5EF4-FFF2-40B4-BE49-F238E27FC236}">
                    <a16:creationId xmlns:a16="http://schemas.microsoft.com/office/drawing/2014/main" id="{E0D87E4B-C1FB-411D-8026-2C204ADDA3E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67175" y="1368670"/>
                <a:ext cx="2028825" cy="20288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8A51F9A-3BAC-40EF-94A8-F2E57D2260EA}"/>
                  </a:ext>
                </a:extLst>
              </p:cNvPr>
              <p:cNvSpPr txBox="1"/>
              <p:nvPr/>
            </p:nvSpPr>
            <p:spPr>
              <a:xfrm>
                <a:off x="3992991" y="3231599"/>
                <a:ext cx="2177199" cy="615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b="1" dirty="0"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팀장 성민석</a:t>
                </a:r>
                <a:endParaRPr lang="en-US" altLang="ko-KR" sz="1400" b="1" dirty="0">
                  <a:latin typeface="NanumBarunGothic" panose="020B0603020101020101" pitchFamily="50" charset="-127"/>
                  <a:ea typeface="NanumBarunGothic" panose="020B0603020101020101" pitchFamily="50" charset="-127"/>
                </a:endParaRPr>
              </a:p>
              <a:p>
                <a:pPr algn="ctr"/>
                <a:r>
                  <a:rPr lang="ko-KR" altLang="en-US" sz="1000" dirty="0"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고려대학교 인공지능학과 석박통합과정</a:t>
                </a:r>
                <a:endParaRPr lang="en-US" altLang="ko-KR" sz="1000" dirty="0">
                  <a:latin typeface="NanumBarunGothic" panose="020B0603020101020101" pitchFamily="50" charset="-127"/>
                  <a:ea typeface="NanumBarunGothic" panose="020B0603020101020101" pitchFamily="50" charset="-127"/>
                </a:endParaRPr>
              </a:p>
              <a:p>
                <a:pPr algn="ctr"/>
                <a:r>
                  <a:rPr lang="en-US" altLang="ko-KR" sz="1000" dirty="0">
                    <a:solidFill>
                      <a:srgbClr val="A22E48"/>
                    </a:solidFill>
                    <a:latin typeface="NanumBarunGothic" panose="020B0603020101020101" pitchFamily="50" charset="-127"/>
                    <a:ea typeface="NanumBarunGothic" panose="020B0603020101020101" pitchFamily="50" charset="-127"/>
                    <a:hlinkClick r:id="rId3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minsuksung@korea.ac.kr</a:t>
                </a:r>
                <a:r>
                  <a:rPr lang="en-US" altLang="ko-KR" sz="1000" dirty="0">
                    <a:solidFill>
                      <a:srgbClr val="A22E48"/>
                    </a:solidFill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 </a:t>
                </a: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667DF39E-B240-4952-BC1B-07FDCAA16B66}"/>
                </a:ext>
              </a:extLst>
            </p:cNvPr>
            <p:cNvGrpSpPr/>
            <p:nvPr/>
          </p:nvGrpSpPr>
          <p:grpSpPr>
            <a:xfrm>
              <a:off x="7985188" y="1368670"/>
              <a:ext cx="2028825" cy="2478482"/>
              <a:chOff x="4067175" y="1368670"/>
              <a:chExt cx="2028825" cy="2478482"/>
            </a:xfrm>
          </p:grpSpPr>
          <p:pic>
            <p:nvPicPr>
              <p:cNvPr id="25" name="Picture 6" descr="학생회 – CATLAS">
                <a:extLst>
                  <a:ext uri="{FF2B5EF4-FFF2-40B4-BE49-F238E27FC236}">
                    <a16:creationId xmlns:a16="http://schemas.microsoft.com/office/drawing/2014/main" id="{CF997612-CC28-45E2-ADA4-7E8816ACE8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67175" y="1368670"/>
                <a:ext cx="2028825" cy="20288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30E9979-8B75-4A2E-A93B-A9C555856CA4}"/>
                  </a:ext>
                </a:extLst>
              </p:cNvPr>
              <p:cNvSpPr txBox="1"/>
              <p:nvPr/>
            </p:nvSpPr>
            <p:spPr>
              <a:xfrm>
                <a:off x="4106804" y="3231599"/>
                <a:ext cx="1949572" cy="615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b="1" dirty="0"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팀원 류회성</a:t>
                </a:r>
                <a:endParaRPr lang="en-US" altLang="ko-KR" sz="1400" b="1" dirty="0">
                  <a:latin typeface="NanumBarunGothic" panose="020B0603020101020101" pitchFamily="50" charset="-127"/>
                  <a:ea typeface="NanumBarunGothic" panose="020B0603020101020101" pitchFamily="50" charset="-127"/>
                </a:endParaRPr>
              </a:p>
              <a:p>
                <a:pPr algn="ctr"/>
                <a:r>
                  <a:rPr lang="ko-KR" altLang="en-US" sz="1000" dirty="0"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고려대학교 인공지능학과 박사과정</a:t>
                </a:r>
                <a:endParaRPr lang="en-US" altLang="ko-KR" sz="1000" dirty="0">
                  <a:latin typeface="NanumBarunGothic" panose="020B0603020101020101" pitchFamily="50" charset="-127"/>
                  <a:ea typeface="NanumBarunGothic" panose="020B0603020101020101" pitchFamily="50" charset="-127"/>
                </a:endParaRPr>
              </a:p>
              <a:p>
                <a:pPr algn="ctr"/>
                <a:r>
                  <a:rPr lang="en-US" altLang="ko-KR" sz="1000" dirty="0">
                    <a:solidFill>
                      <a:srgbClr val="A22E48"/>
                    </a:solidFill>
                    <a:latin typeface="NanumBarunGothic" panose="020B0603020101020101" pitchFamily="50" charset="-127"/>
                    <a:ea typeface="NanumBarunGothic" panose="020B0603020101020101" pitchFamily="50" charset="-127"/>
                    <a:hlinkClick r:id="rId4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hoesungryu@korea.ac.kr</a:t>
                </a:r>
                <a:r>
                  <a:rPr lang="en-US" altLang="ko-KR" sz="1000" dirty="0">
                    <a:solidFill>
                      <a:srgbClr val="A22E48"/>
                    </a:solidFill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 </a:t>
                </a: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B9F89C17-C454-45A2-92EB-C7C752CA824E}"/>
                </a:ext>
              </a:extLst>
            </p:cNvPr>
            <p:cNvGrpSpPr/>
            <p:nvPr/>
          </p:nvGrpSpPr>
          <p:grpSpPr>
            <a:xfrm>
              <a:off x="3992988" y="3921370"/>
              <a:ext cx="2177199" cy="2478482"/>
              <a:chOff x="3992991" y="1368670"/>
              <a:chExt cx="2177199" cy="2478482"/>
            </a:xfrm>
          </p:grpSpPr>
          <p:pic>
            <p:nvPicPr>
              <p:cNvPr id="28" name="Picture 6" descr="학생회 – CATLAS">
                <a:extLst>
                  <a:ext uri="{FF2B5EF4-FFF2-40B4-BE49-F238E27FC236}">
                    <a16:creationId xmlns:a16="http://schemas.microsoft.com/office/drawing/2014/main" id="{2ED43F1A-D024-4359-938B-CAC916E2652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67175" y="1368670"/>
                <a:ext cx="2028825" cy="20288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2365CCE-207A-4766-A994-5BED032523A2}"/>
                  </a:ext>
                </a:extLst>
              </p:cNvPr>
              <p:cNvSpPr txBox="1"/>
              <p:nvPr/>
            </p:nvSpPr>
            <p:spPr>
              <a:xfrm>
                <a:off x="3992991" y="3231599"/>
                <a:ext cx="2177199" cy="615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b="1" dirty="0"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팀원 조대현</a:t>
                </a:r>
                <a:endParaRPr lang="en-US" altLang="ko-KR" sz="1400" b="1" dirty="0">
                  <a:latin typeface="NanumBarunGothic" panose="020B0603020101020101" pitchFamily="50" charset="-127"/>
                  <a:ea typeface="NanumBarunGothic" panose="020B0603020101020101" pitchFamily="50" charset="-127"/>
                </a:endParaRPr>
              </a:p>
              <a:p>
                <a:pPr algn="ctr"/>
                <a:r>
                  <a:rPr lang="ko-KR" altLang="en-US" sz="1000" dirty="0"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고려대학교 인공지능학과 석박통합과정</a:t>
                </a:r>
                <a:endParaRPr lang="en-US" altLang="ko-KR" sz="1000" dirty="0">
                  <a:latin typeface="NanumBarunGothic" panose="020B0603020101020101" pitchFamily="50" charset="-127"/>
                  <a:ea typeface="NanumBarunGothic" panose="020B0603020101020101" pitchFamily="50" charset="-127"/>
                </a:endParaRPr>
              </a:p>
              <a:p>
                <a:pPr algn="ctr"/>
                <a:r>
                  <a:rPr lang="en-US" altLang="ko-KR" sz="1000" dirty="0">
                    <a:solidFill>
                      <a:srgbClr val="A22E48"/>
                    </a:solidFill>
                    <a:latin typeface="NanumBarunGothic" panose="020B0603020101020101" pitchFamily="50" charset="-127"/>
                    <a:ea typeface="NanumBarunGothic" panose="020B0603020101020101" pitchFamily="50" charset="-127"/>
                    <a:hlinkClick r:id="rId5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1phantasmas@korea.ac.kr</a:t>
                </a:r>
                <a:r>
                  <a:rPr lang="en-US" altLang="ko-KR" sz="1000" dirty="0">
                    <a:solidFill>
                      <a:srgbClr val="A22E48"/>
                    </a:solidFill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 </a:t>
                </a: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E99E36EC-854B-4BF3-8B4D-4E0369FC2E5E}"/>
                </a:ext>
              </a:extLst>
            </p:cNvPr>
            <p:cNvGrpSpPr/>
            <p:nvPr/>
          </p:nvGrpSpPr>
          <p:grpSpPr>
            <a:xfrm>
              <a:off x="7985188" y="3921370"/>
              <a:ext cx="2177199" cy="2478482"/>
              <a:chOff x="3992991" y="1368670"/>
              <a:chExt cx="2177199" cy="2478482"/>
            </a:xfrm>
          </p:grpSpPr>
          <p:pic>
            <p:nvPicPr>
              <p:cNvPr id="31" name="Picture 6" descr="학생회 – CATLAS">
                <a:extLst>
                  <a:ext uri="{FF2B5EF4-FFF2-40B4-BE49-F238E27FC236}">
                    <a16:creationId xmlns:a16="http://schemas.microsoft.com/office/drawing/2014/main" id="{DCD889F8-7607-4263-8F1D-60C65E6D91C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67175" y="1368670"/>
                <a:ext cx="2028825" cy="20288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94B87AE-33C0-4E98-B6DB-BB0D9D69877A}"/>
                  </a:ext>
                </a:extLst>
              </p:cNvPr>
              <p:cNvSpPr txBox="1"/>
              <p:nvPr/>
            </p:nvSpPr>
            <p:spPr>
              <a:xfrm>
                <a:off x="3992991" y="3231599"/>
                <a:ext cx="2177199" cy="6155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b="1" dirty="0"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팀원 조희승</a:t>
                </a:r>
                <a:endParaRPr lang="en-US" altLang="ko-KR" sz="1400" b="1" dirty="0">
                  <a:latin typeface="NanumBarunGothic" panose="020B0603020101020101" pitchFamily="50" charset="-127"/>
                  <a:ea typeface="NanumBarunGothic" panose="020B0603020101020101" pitchFamily="50" charset="-127"/>
                </a:endParaRPr>
              </a:p>
              <a:p>
                <a:pPr algn="ctr"/>
                <a:r>
                  <a:rPr lang="ko-KR" altLang="en-US" sz="1000" dirty="0"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고려대학교 인공지능학과 석박통합과정</a:t>
                </a:r>
                <a:endParaRPr lang="en-US" altLang="ko-KR" sz="1000" dirty="0">
                  <a:latin typeface="NanumBarunGothic" panose="020B0603020101020101" pitchFamily="50" charset="-127"/>
                  <a:ea typeface="NanumBarunGothic" panose="020B0603020101020101" pitchFamily="50" charset="-127"/>
                </a:endParaRPr>
              </a:p>
              <a:p>
                <a:pPr algn="ctr"/>
                <a:r>
                  <a:rPr lang="en-US" altLang="ko-KR" sz="1000" dirty="0">
                    <a:solidFill>
                      <a:srgbClr val="A22E48"/>
                    </a:solidFill>
                    <a:latin typeface="NanumBarunGothic" panose="020B0603020101020101" pitchFamily="50" charset="-127"/>
                    <a:ea typeface="NanumBarunGothic" panose="020B0603020101020101" pitchFamily="50" charset="-127"/>
                    <a:hlinkClick r:id="rId6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hscho9384@korea.ac.kr</a:t>
                </a:r>
                <a:r>
                  <a:rPr lang="en-US" altLang="ko-KR" sz="1000" dirty="0">
                    <a:solidFill>
                      <a:srgbClr val="A22E48"/>
                    </a:solidFill>
                    <a:latin typeface="NanumBarunGothic" panose="020B0603020101020101" pitchFamily="50" charset="-127"/>
                    <a:ea typeface="NanumBarunGothic" panose="020B0603020101020101" pitchFamily="50" charset="-127"/>
                  </a:rPr>
                  <a:t> </a:t>
                </a:r>
              </a:p>
            </p:txBody>
          </p:sp>
        </p:grpSp>
      </p:grpSp>
      <p:pic>
        <p:nvPicPr>
          <p:cNvPr id="36" name="그림 35">
            <a:extLst>
              <a:ext uri="{FF2B5EF4-FFF2-40B4-BE49-F238E27FC236}">
                <a16:creationId xmlns:a16="http://schemas.microsoft.com/office/drawing/2014/main" id="{9D7ED14B-2CF9-448C-A773-19FFA675B8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2500" b="12500"/>
          <a:stretch/>
        </p:blipFill>
        <p:spPr>
          <a:xfrm>
            <a:off x="7186800" y="1413341"/>
            <a:ext cx="1810598" cy="1810598"/>
          </a:xfrm>
          <a:prstGeom prst="ellipse">
            <a:avLst/>
          </a:prstGeom>
        </p:spPr>
      </p:pic>
      <p:pic>
        <p:nvPicPr>
          <p:cNvPr id="38" name="그림 37" descr="사람, 창문, 테이블, 남자이(가) 표시된 사진&#10;&#10;자동 생성된 설명">
            <a:extLst>
              <a:ext uri="{FF2B5EF4-FFF2-40B4-BE49-F238E27FC236}">
                <a16:creationId xmlns:a16="http://schemas.microsoft.com/office/drawing/2014/main" id="{F4A60A0C-8438-4721-8E0D-B7792929CB4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095" t="4000" r="8972" b="12989"/>
          <a:stretch/>
        </p:blipFill>
        <p:spPr>
          <a:xfrm>
            <a:off x="3291344" y="1413341"/>
            <a:ext cx="1793317" cy="1816918"/>
          </a:xfrm>
          <a:prstGeom prst="ellipse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290EBE66-5EEC-4B6A-BD3D-BAFB3B744BE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673" b="673"/>
          <a:stretch/>
        </p:blipFill>
        <p:spPr>
          <a:xfrm>
            <a:off x="7275785" y="3988624"/>
            <a:ext cx="1780995" cy="1780995"/>
          </a:xfrm>
          <a:prstGeom prst="ellipse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4542CCB9-A5C3-447A-9A87-C0EF928D3C73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466" b="466"/>
          <a:stretch/>
        </p:blipFill>
        <p:spPr>
          <a:xfrm>
            <a:off x="3277184" y="3947984"/>
            <a:ext cx="1821635" cy="1821635"/>
          </a:xfrm>
          <a:prstGeom prst="ellipse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A41CF6E-1CBC-477E-90A6-BCE8D907E14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3233" t="32760" r="48918" b="29391"/>
          <a:stretch/>
        </p:blipFill>
        <p:spPr>
          <a:xfrm>
            <a:off x="3278630" y="3952747"/>
            <a:ext cx="1821635" cy="182163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04198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A5E7CC63-8414-44D6-8B19-40E7EDB3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머신러닝</a:t>
            </a:r>
            <a:r>
              <a:rPr lang="ko-KR" altLang="en-US" dirty="0"/>
              <a:t> 모델 </a:t>
            </a:r>
            <a:r>
              <a:rPr lang="en-US" altLang="ko-KR" sz="1400" dirty="0"/>
              <a:t>Machine Learning Model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4D788D3-8C71-4029-A7FC-BE56BBED7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20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95982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A5E7CC63-8414-44D6-8B19-40E7EDB3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딥러닝 모델 </a:t>
            </a:r>
            <a:r>
              <a:rPr lang="en-US" altLang="ko-KR" sz="1400" dirty="0"/>
              <a:t>Deep Learning Model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14D788D3-8C71-4029-A7FC-BE56BBED7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21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44127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BC72-AD3D-0D48-8E04-A45D6E3F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성능 평가</a:t>
            </a:r>
            <a:br>
              <a:rPr kumimoji="1" lang="en-US" altLang="ko-KR" dirty="0"/>
            </a:br>
            <a:r>
              <a:rPr kumimoji="1" lang="en-US" altLang="ko-KR" sz="2800" dirty="0"/>
              <a:t>Testing</a:t>
            </a:r>
            <a:endParaRPr kumimoji="1" lang="ko-Kore-KR" altLang="en-US" sz="28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920DF87-6AAA-46C1-A810-B1196A0F2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22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7547137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826F664-A0D0-49C4-B3CB-3A133B3F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예측 데이터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EBBD48E7-FC68-427C-AB7D-1FB17A9E3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2020</a:t>
            </a:r>
            <a:r>
              <a:rPr lang="ko-KR" altLang="en-US" dirty="0"/>
              <a:t>년 </a:t>
            </a:r>
            <a:r>
              <a:rPr lang="en-US" altLang="ko-KR" dirty="0"/>
              <a:t>6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 오전 </a:t>
            </a:r>
            <a:r>
              <a:rPr lang="en-US" altLang="ko-KR" dirty="0"/>
              <a:t>6</a:t>
            </a:r>
            <a:r>
              <a:rPr lang="ko-KR" altLang="en-US" dirty="0"/>
              <a:t>시부터 </a:t>
            </a:r>
            <a:r>
              <a:rPr lang="en-US" altLang="ko-KR" dirty="0"/>
              <a:t>1</a:t>
            </a:r>
            <a:r>
              <a:rPr lang="ko-KR" altLang="en-US" dirty="0"/>
              <a:t>달 매출 실적 예측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23</a:t>
            </a:fld>
            <a:endParaRPr kumimoji="1" lang="ko-Kore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EBE65E-5689-4D74-A303-2930B1994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6285" y="2686051"/>
            <a:ext cx="7346242" cy="246727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E07E1D2-DEAD-46DB-A037-C4BB7E370D7E}"/>
              </a:ext>
            </a:extLst>
          </p:cNvPr>
          <p:cNvSpPr/>
          <p:nvPr/>
        </p:nvSpPr>
        <p:spPr>
          <a:xfrm>
            <a:off x="9603951" y="2905125"/>
            <a:ext cx="1045000" cy="2205038"/>
          </a:xfrm>
          <a:prstGeom prst="rect">
            <a:avLst/>
          </a:prstGeom>
          <a:solidFill>
            <a:srgbClr val="FFFF00">
              <a:alpha val="40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02773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826F664-A0D0-49C4-B3CB-3A133B3F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평가방법 </a:t>
            </a:r>
            <a:r>
              <a:rPr lang="en-US" altLang="ko-KR" sz="1400" dirty="0"/>
              <a:t>Metric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EBBD48E7-FC68-427C-AB7D-1FB17A9E3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평균 절대 비율 오차 </a:t>
            </a:r>
            <a:r>
              <a:rPr lang="en-US" altLang="ko-KR" dirty="0"/>
              <a:t>(MAPE, </a:t>
            </a:r>
            <a:r>
              <a:rPr lang="en-US" altLang="ko-KR" sz="1000" dirty="0"/>
              <a:t>Mean Absolute Percentage Error</a:t>
            </a:r>
            <a:r>
              <a:rPr lang="en-US" altLang="ko-KR" dirty="0"/>
              <a:t>)</a:t>
            </a:r>
          </a:p>
          <a:p>
            <a:pPr marL="4572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24</a:t>
            </a:fld>
            <a:endParaRPr kumimoji="1" lang="ko-Kore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30F2E2A3-B197-40A7-ADFB-96178391C341}"/>
                  </a:ext>
                </a:extLst>
              </p:cNvPr>
              <p:cNvSpPr/>
              <p:nvPr/>
            </p:nvSpPr>
            <p:spPr>
              <a:xfrm>
                <a:off x="4532136" y="3073241"/>
                <a:ext cx="5201552" cy="14044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800" i="1" smtClean="0">
                          <a:latin typeface="Cambria Math" panose="02040503050406030204" pitchFamily="18" charset="0"/>
                        </a:rPr>
                        <m:t>𝑀𝐴𝑃𝐸</m:t>
                      </m:r>
                      <m:r>
                        <a:rPr lang="en-US" altLang="ko-KR" sz="28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2800" i="1">
                              <a:latin typeface="Cambria Math" panose="02040503050406030204" pitchFamily="18" charset="0"/>
                            </a:rPr>
                            <m:t>100%</m:t>
                          </m:r>
                        </m:num>
                        <m:den>
                          <m:r>
                            <a:rPr lang="en-US" altLang="ko-KR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altLang="ko-KR" sz="2800" i="1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altLang="ko-KR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ko-KR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ko-KR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altLang="ko-KR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2800" i="1"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n-US" altLang="ko-KR" sz="28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altLang="ko-KR" sz="2800" i="1">
                                      <a:latin typeface="Cambria Math" panose="02040503050406030204" pitchFamily="18" charset="0"/>
                                    </a:rPr>
                                    <m:t> −</m:t>
                                  </m:r>
                                  <m:sSub>
                                    <m:sSubPr>
                                      <m:ctrlPr>
                                        <a:rPr lang="en-US" altLang="ko-KR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2800" i="1">
                                          <a:latin typeface="Cambria Math" panose="02040503050406030204" pitchFamily="18" charset="0"/>
                                        </a:rPr>
                                        <m:t>𝐹</m:t>
                                      </m:r>
                                    </m:e>
                                    <m:sub>
                                      <m:r>
                                        <a:rPr lang="en-US" altLang="ko-KR" sz="28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altLang="ko-KR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2800" i="1"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n-US" altLang="ko-KR" sz="2800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n-US" altLang="ko-KR" sz="2800" i="1" dirty="0">
                  <a:latin typeface="Cambria Math" panose="02040503050406030204" pitchFamily="18" charset="0"/>
                </a:endParaRPr>
              </a:p>
              <a:p>
                <a:pPr lvl="1" algn="ctr"/>
                <a:r>
                  <a:rPr lang="en-US" altLang="ko-KR" sz="1400" dirty="0"/>
                  <a:t>(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1400" dirty="0"/>
                  <a:t>: </a:t>
                </a:r>
                <a:r>
                  <a:rPr lang="ko-KR" altLang="en-US" sz="1400" dirty="0"/>
                  <a:t>실제값</a:t>
                </a:r>
                <a:r>
                  <a:rPr lang="en-US" altLang="ko-KR" sz="14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ko-KR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1400" dirty="0"/>
                  <a:t>: </a:t>
                </a:r>
                <a:r>
                  <a:rPr lang="ko-KR" altLang="en-US" sz="1400" dirty="0"/>
                  <a:t>예측값 </a:t>
                </a:r>
                <a:r>
                  <a:rPr lang="en-US" altLang="ko-KR" sz="1400" dirty="0"/>
                  <a:t>)</a:t>
                </a:r>
                <a:endParaRPr lang="en-US" altLang="ko-KR" sz="2800" dirty="0"/>
              </a:p>
            </p:txBody>
          </p:sp>
        </mc:Choice>
        <mc:Fallback xmlns=""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30F2E2A3-B197-40A7-ADFB-96178391C3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2136" y="3073241"/>
                <a:ext cx="5201552" cy="1404487"/>
              </a:xfrm>
              <a:prstGeom prst="rect">
                <a:avLst/>
              </a:prstGeom>
              <a:blipFill>
                <a:blip r:embed="rId2"/>
                <a:stretch>
                  <a:fillRect b="-173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23879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826F664-A0D0-49C4-B3CB-3A133B3F3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 </a:t>
            </a:r>
            <a:r>
              <a:rPr lang="en-US" altLang="ko-KR" sz="1400" dirty="0"/>
              <a:t>Result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EBBD48E7-FC68-427C-AB7D-1FB17A9E3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dd</a:t>
            </a:r>
          </a:p>
          <a:p>
            <a:pPr marL="4572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25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678986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BC72-AD3D-0D48-8E04-A45D6E3F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결론 및 토론</a:t>
            </a:r>
            <a:br>
              <a:rPr kumimoji="1" lang="en-US" altLang="ko-KR" dirty="0"/>
            </a:br>
            <a:r>
              <a:rPr kumimoji="1" lang="en-US" altLang="ko-KR" sz="2800" dirty="0"/>
              <a:t>Conclusion &amp; Discussion</a:t>
            </a:r>
            <a:endParaRPr kumimoji="1" lang="ko-Kore-KR" altLang="en-US" sz="30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920DF87-6AAA-46C1-A810-B1196A0F2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26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2051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0049441E-E765-40E9-93E7-F5DAF959E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 </a:t>
            </a:r>
            <a:r>
              <a:rPr lang="en-US" altLang="ko-KR" sz="1400" dirty="0"/>
              <a:t>Conclusion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83A1FEF-B6A8-4E6F-94BA-058F83993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A61BB4B-45FB-4BFE-9D4F-3364C9AB3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27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326299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0049441E-E765-40E9-93E7-F5DAF959E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앞으로 할 일 </a:t>
            </a:r>
            <a:r>
              <a:rPr lang="en-US" altLang="ko-KR" sz="1400" dirty="0"/>
              <a:t>Future work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83A1FEF-B6A8-4E6F-94BA-058F83993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A61BB4B-45FB-4BFE-9D4F-3364C9AB3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28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203986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BC72-AD3D-0D48-8E04-A45D6E3F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질의응답</a:t>
            </a:r>
            <a:br>
              <a:rPr kumimoji="1" lang="en-US" altLang="en-US" dirty="0"/>
            </a:br>
            <a:r>
              <a:rPr kumimoji="1" lang="en-US" altLang="en-US" sz="2800" dirty="0" err="1"/>
              <a:t>QnA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920DF87-6AAA-46C1-A810-B1196A0F2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29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71624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067A0E-7A86-5048-8D79-ADBB6B132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데이터 설명 </a:t>
            </a:r>
            <a:r>
              <a:rPr kumimoji="1" lang="en-US" altLang="ko-KR" sz="1400" dirty="0"/>
              <a:t>Data Description</a:t>
            </a:r>
            <a:endParaRPr kumimoji="1" lang="en-US" altLang="ko-KR" dirty="0"/>
          </a:p>
          <a:p>
            <a:r>
              <a:rPr kumimoji="1" lang="ko-KR" altLang="en-US" dirty="0"/>
              <a:t>탐색적 데이터 분석 </a:t>
            </a:r>
            <a:r>
              <a:rPr kumimoji="1" lang="en-US" altLang="ko-KR" sz="1400" dirty="0"/>
              <a:t>Exploratory Data Analysis</a:t>
            </a:r>
            <a:endParaRPr kumimoji="1" lang="en-US" altLang="ko-KR" dirty="0"/>
          </a:p>
          <a:p>
            <a:r>
              <a:rPr kumimoji="1" lang="ko-KR" altLang="en-US" dirty="0"/>
              <a:t>데이터 전처리 </a:t>
            </a:r>
            <a:r>
              <a:rPr kumimoji="1" lang="en-US" altLang="ko-KR" sz="1400" dirty="0"/>
              <a:t>Data Preprocessing</a:t>
            </a:r>
            <a:endParaRPr kumimoji="1" lang="en-US" altLang="ko-KR" dirty="0"/>
          </a:p>
          <a:p>
            <a:r>
              <a:rPr kumimoji="1" lang="ko-KR" altLang="en-US" dirty="0"/>
              <a:t>특성 공학 </a:t>
            </a:r>
            <a:r>
              <a:rPr kumimoji="1" lang="en-US" altLang="ko-KR" sz="1400" dirty="0"/>
              <a:t>Feature Engineering</a:t>
            </a:r>
            <a:endParaRPr kumimoji="1" lang="en-US" altLang="ko-KR" dirty="0"/>
          </a:p>
          <a:p>
            <a:r>
              <a:rPr kumimoji="1" lang="ko-KR" altLang="en-US" dirty="0"/>
              <a:t>모델링 </a:t>
            </a:r>
            <a:r>
              <a:rPr kumimoji="1" lang="en-US" altLang="ko-KR" sz="1400" dirty="0"/>
              <a:t>Modeling</a:t>
            </a:r>
            <a:endParaRPr kumimoji="1" lang="en-US" altLang="ko-KR" dirty="0"/>
          </a:p>
          <a:p>
            <a:r>
              <a:rPr kumimoji="1" lang="ko-KR" altLang="en-US" dirty="0"/>
              <a:t>성능평가 </a:t>
            </a:r>
            <a:r>
              <a:rPr kumimoji="1" lang="en-US" altLang="ko-KR" sz="1400" dirty="0"/>
              <a:t>Testing</a:t>
            </a:r>
            <a:endParaRPr kumimoji="1" lang="en-US" altLang="ko-KR" dirty="0"/>
          </a:p>
          <a:p>
            <a:r>
              <a:rPr kumimoji="1" lang="ko-KR" altLang="en-US" dirty="0"/>
              <a:t>결론 및 토론 </a:t>
            </a:r>
            <a:r>
              <a:rPr kumimoji="1" lang="en-US" altLang="ko-KR" sz="1400" dirty="0"/>
              <a:t>Conclusion &amp; Discussion</a:t>
            </a:r>
            <a:endParaRPr kumimoji="1" lang="en-US" altLang="ko-KR" dirty="0"/>
          </a:p>
          <a:p>
            <a:endParaRPr kumimoji="1" lang="ko-Kore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C56AA12-D88D-064B-A009-7A97925206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6950608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0049441E-E765-40E9-93E7-F5DAF959E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자료 </a:t>
            </a:r>
            <a:r>
              <a:rPr lang="en-US" altLang="ko-KR" sz="1400" dirty="0"/>
              <a:t>Reference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83A1FEF-B6A8-4E6F-94BA-058F83993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https://www.bigcontest.or.kr/</a:t>
            </a:r>
            <a:endParaRPr lang="en-US" altLang="ko-KR" dirty="0"/>
          </a:p>
          <a:p>
            <a:r>
              <a:rPr lang="en-US" altLang="ko-KR" dirty="0"/>
              <a:t>dd</a:t>
            </a:r>
          </a:p>
          <a:p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A61BB4B-45FB-4BFE-9D4F-3364C9AB3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30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115046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BC72-AD3D-0D48-8E04-A45D6E3F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감사합니다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920DF87-6AAA-46C1-A810-B1196A0F2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31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98820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직선 화살표 연결선 163">
            <a:extLst>
              <a:ext uri="{FF2B5EF4-FFF2-40B4-BE49-F238E27FC236}">
                <a16:creationId xmlns:a16="http://schemas.microsoft.com/office/drawing/2014/main" id="{3E1C9EC4-AC37-429D-89EC-ABA47C92A1A3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3462705" y="5025386"/>
            <a:ext cx="4888521" cy="3682"/>
          </a:xfrm>
          <a:prstGeom prst="straightConnector1">
            <a:avLst/>
          </a:prstGeom>
          <a:ln w="25400">
            <a:solidFill>
              <a:srgbClr val="FF802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B2AEB22D-FD98-4DE6-9F55-32DCFCE72495}"/>
              </a:ext>
            </a:extLst>
          </p:cNvPr>
          <p:cNvSpPr/>
          <p:nvPr/>
        </p:nvSpPr>
        <p:spPr>
          <a:xfrm>
            <a:off x="688731" y="2000455"/>
            <a:ext cx="2958612" cy="3508131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7D2E8EC9-2311-4FD9-83B7-F4C11AD09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흐름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34989AC-9E35-44E9-92DB-1E09C39187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4</a:t>
            </a:fld>
            <a:endParaRPr kumimoji="1" lang="ko-Kore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4016359-8BEF-4A17-9464-B97414045F0A}"/>
              </a:ext>
            </a:extLst>
          </p:cNvPr>
          <p:cNvGrpSpPr/>
          <p:nvPr/>
        </p:nvGrpSpPr>
        <p:grpSpPr>
          <a:xfrm>
            <a:off x="764364" y="2204683"/>
            <a:ext cx="2698341" cy="3149103"/>
            <a:chOff x="194329" y="2147328"/>
            <a:chExt cx="2698341" cy="3149103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49209764-4FF2-47E0-9B2A-C78B9B93D67A}"/>
                </a:ext>
              </a:extLst>
            </p:cNvPr>
            <p:cNvSpPr/>
            <p:nvPr/>
          </p:nvSpPr>
          <p:spPr>
            <a:xfrm>
              <a:off x="1143000" y="2174834"/>
              <a:ext cx="1749670" cy="65063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254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실적 데이터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48FF36B-CE68-466D-B5B5-B96D2E430599}"/>
                </a:ext>
              </a:extLst>
            </p:cNvPr>
            <p:cNvSpPr/>
            <p:nvPr/>
          </p:nvSpPr>
          <p:spPr>
            <a:xfrm>
              <a:off x="1143000" y="2996997"/>
              <a:ext cx="1749670" cy="65063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54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 </a:t>
              </a:r>
              <a:r>
                <a:rPr lang="ko-KR" altLang="en-US" sz="1400" b="1" dirty="0">
                  <a:solidFill>
                    <a:schemeClr val="tx1"/>
                  </a:solidFill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네이버 트렌드</a:t>
              </a:r>
              <a:endParaRPr lang="en-US" altLang="ko-KR" sz="1400" b="1" dirty="0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D6F3E774-62C4-4ADE-A0E0-CD1D3F2A1C8D}"/>
                </a:ext>
              </a:extLst>
            </p:cNvPr>
            <p:cNvSpPr/>
            <p:nvPr/>
          </p:nvSpPr>
          <p:spPr>
            <a:xfrm>
              <a:off x="1142999" y="3811691"/>
              <a:ext cx="1749670" cy="66556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 소비자 물가 지수</a:t>
              </a:r>
              <a:endParaRPr lang="en-US" altLang="ko-KR" sz="1400" b="1" dirty="0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0BB8C1E-D9F2-40CF-A226-AF5E6D21F05A}"/>
                </a:ext>
              </a:extLst>
            </p:cNvPr>
            <p:cNvSpPr/>
            <p:nvPr/>
          </p:nvSpPr>
          <p:spPr>
            <a:xfrm>
              <a:off x="1143000" y="4650237"/>
              <a:ext cx="1749670" cy="635587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 w="254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이웃 채널 방송시간표</a:t>
              </a:r>
              <a:endParaRPr lang="en-US" altLang="ko-KR" sz="1400" b="1" dirty="0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endParaRPr>
            </a:p>
          </p:txBody>
        </p:sp>
        <p:sp>
          <p:nvSpPr>
            <p:cNvPr id="6" name="왼쪽 중괄호 5">
              <a:extLst>
                <a:ext uri="{FF2B5EF4-FFF2-40B4-BE49-F238E27FC236}">
                  <a16:creationId xmlns:a16="http://schemas.microsoft.com/office/drawing/2014/main" id="{F4BE493A-C9B5-4351-B894-3683E525EE3B}"/>
                </a:ext>
              </a:extLst>
            </p:cNvPr>
            <p:cNvSpPr/>
            <p:nvPr/>
          </p:nvSpPr>
          <p:spPr>
            <a:xfrm>
              <a:off x="717549" y="2996997"/>
              <a:ext cx="275982" cy="2299434"/>
            </a:xfrm>
            <a:prstGeom prst="leftBrace">
              <a:avLst>
                <a:gd name="adj1" fmla="val 93913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왼쪽 중괄호 40">
              <a:extLst>
                <a:ext uri="{FF2B5EF4-FFF2-40B4-BE49-F238E27FC236}">
                  <a16:creationId xmlns:a16="http://schemas.microsoft.com/office/drawing/2014/main" id="{4576AEA3-46AC-4354-B965-6C6DCD63054F}"/>
                </a:ext>
              </a:extLst>
            </p:cNvPr>
            <p:cNvSpPr/>
            <p:nvPr/>
          </p:nvSpPr>
          <p:spPr>
            <a:xfrm>
              <a:off x="717550" y="2174834"/>
              <a:ext cx="275981" cy="650630"/>
            </a:xfrm>
            <a:prstGeom prst="leftBrace">
              <a:avLst>
                <a:gd name="adj1" fmla="val 29270"/>
                <a:gd name="adj2" fmla="val 50000"/>
              </a:avLst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C0E2E5F-21F8-4895-84CB-DE72ABFD4E33}"/>
                </a:ext>
              </a:extLst>
            </p:cNvPr>
            <p:cNvSpPr txBox="1"/>
            <p:nvPr/>
          </p:nvSpPr>
          <p:spPr>
            <a:xfrm rot="16200000">
              <a:off x="103118" y="2238539"/>
              <a:ext cx="7056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b="1" dirty="0"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제공</a:t>
              </a:r>
              <a:endParaRPr lang="en-US" altLang="ko-KR" sz="1400" b="1" dirty="0">
                <a:latin typeface="NanumBarunGothic" panose="020B0603020101020101" pitchFamily="50" charset="-127"/>
                <a:ea typeface="NanumBarunGothic" panose="020B0603020101020101" pitchFamily="50" charset="-127"/>
              </a:endParaRPr>
            </a:p>
            <a:p>
              <a:pPr algn="ctr"/>
              <a:r>
                <a:rPr lang="en-US" altLang="ko-KR" sz="1400" b="1" dirty="0"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 </a:t>
              </a:r>
              <a:r>
                <a:rPr lang="ko-KR" altLang="en-US" sz="1400" b="1" dirty="0"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데이터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D2CF3AB-60B1-4DA1-9BCE-C33FA8AD461D}"/>
                </a:ext>
              </a:extLst>
            </p:cNvPr>
            <p:cNvSpPr txBox="1"/>
            <p:nvPr/>
          </p:nvSpPr>
          <p:spPr>
            <a:xfrm rot="16200000">
              <a:off x="128529" y="3882865"/>
              <a:ext cx="6655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b="1" dirty="0"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외부</a:t>
              </a:r>
              <a:endParaRPr lang="en-US" altLang="ko-KR" sz="1400" b="1" dirty="0">
                <a:latin typeface="NanumBarunGothic" panose="020B0603020101020101" pitchFamily="50" charset="-127"/>
                <a:ea typeface="NanumBarunGothic" panose="020B0603020101020101" pitchFamily="50" charset="-127"/>
              </a:endParaRPr>
            </a:p>
            <a:p>
              <a:pPr algn="ctr"/>
              <a:r>
                <a:rPr lang="ko-KR" altLang="en-US" sz="1400" b="1" dirty="0">
                  <a:latin typeface="NanumBarunGothic" panose="020B0603020101020101" pitchFamily="50" charset="-127"/>
                  <a:ea typeface="NanumBarunGothic" panose="020B0603020101020101" pitchFamily="50" charset="-127"/>
                </a:rPr>
                <a:t>데이터</a:t>
              </a:r>
            </a:p>
          </p:txBody>
        </p:sp>
      </p:grp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BA5F5E9-2420-4D2C-BDC2-A4B2BB7ECE0A}"/>
              </a:ext>
            </a:extLst>
          </p:cNvPr>
          <p:cNvSpPr/>
          <p:nvPr/>
        </p:nvSpPr>
        <p:spPr>
          <a:xfrm>
            <a:off x="4579327" y="2000455"/>
            <a:ext cx="2476500" cy="2710819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3027BED-DE4A-493F-A1B8-A69E11F11591}"/>
              </a:ext>
            </a:extLst>
          </p:cNvPr>
          <p:cNvSpPr/>
          <p:nvPr/>
        </p:nvSpPr>
        <p:spPr>
          <a:xfrm>
            <a:off x="4942742" y="2232190"/>
            <a:ext cx="1749670" cy="6506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rPr>
              <a:t>자연어 처리</a:t>
            </a:r>
            <a:endParaRPr lang="en-US" altLang="ko-KR" sz="1400" b="1" dirty="0">
              <a:solidFill>
                <a:schemeClr val="tx1"/>
              </a:solidFill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A6BF39D-741B-45CB-9764-709C2FAC3FD6}"/>
              </a:ext>
            </a:extLst>
          </p:cNvPr>
          <p:cNvSpPr/>
          <p:nvPr/>
        </p:nvSpPr>
        <p:spPr>
          <a:xfrm>
            <a:off x="4942742" y="3048224"/>
            <a:ext cx="1749670" cy="6506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err="1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rPr>
              <a:t>결측치</a:t>
            </a:r>
            <a:r>
              <a:rPr lang="ko-KR" altLang="en-US" sz="1400" b="1" dirty="0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rPr>
              <a:t> 및 이상치 처리</a:t>
            </a:r>
            <a:endParaRPr lang="en-US" altLang="ko-KR" sz="1400" b="1" dirty="0">
              <a:solidFill>
                <a:schemeClr val="tx1"/>
              </a:solidFill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FB7288E-837B-45EF-8FEA-4D050C65781D}"/>
              </a:ext>
            </a:extLst>
          </p:cNvPr>
          <p:cNvSpPr txBox="1"/>
          <p:nvPr/>
        </p:nvSpPr>
        <p:spPr>
          <a:xfrm>
            <a:off x="1494615" y="5636136"/>
            <a:ext cx="134684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데이터 불러오기</a:t>
            </a:r>
            <a:endParaRPr lang="en-US" altLang="ko-KR" sz="1400" b="1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  <a:p>
            <a:pPr algn="ctr"/>
            <a:r>
              <a:rPr lang="en-US" altLang="ko-KR" sz="1200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Data Load</a:t>
            </a:r>
            <a:endParaRPr lang="ko-KR" altLang="en-US" sz="1200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9DB7EFC-14BD-439C-BDE7-137B784A3B20}"/>
              </a:ext>
            </a:extLst>
          </p:cNvPr>
          <p:cNvSpPr/>
          <p:nvPr/>
        </p:nvSpPr>
        <p:spPr>
          <a:xfrm>
            <a:off x="7987811" y="2000455"/>
            <a:ext cx="2476500" cy="3508131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6EC40ABD-70F2-4CFA-A532-D3912435A9CB}"/>
              </a:ext>
            </a:extLst>
          </p:cNvPr>
          <p:cNvSpPr/>
          <p:nvPr/>
        </p:nvSpPr>
        <p:spPr>
          <a:xfrm>
            <a:off x="8351226" y="2232189"/>
            <a:ext cx="1749670" cy="3110991"/>
          </a:xfrm>
          <a:prstGeom prst="rect">
            <a:avLst/>
          </a:prstGeom>
          <a:solidFill>
            <a:srgbClr val="FFFF00">
              <a:alpha val="70000"/>
            </a:srgbClr>
          </a:solidFill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rPr>
              <a:t>파생 변수 생성</a:t>
            </a:r>
            <a:r>
              <a:rPr lang="en-US" altLang="ko-KR" sz="1400" b="1" dirty="0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rPr>
              <a:t> </a:t>
            </a:r>
            <a:endParaRPr lang="ko-KR" altLang="en-US" sz="1400" b="1" dirty="0">
              <a:solidFill>
                <a:schemeClr val="tx1"/>
              </a:solidFill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C39E750-978A-49D3-895A-36D0CB700A45}"/>
              </a:ext>
            </a:extLst>
          </p:cNvPr>
          <p:cNvSpPr txBox="1"/>
          <p:nvPr/>
        </p:nvSpPr>
        <p:spPr>
          <a:xfrm>
            <a:off x="5047142" y="5636136"/>
            <a:ext cx="154087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데이터 </a:t>
            </a:r>
            <a:r>
              <a:rPr lang="ko-KR" altLang="en-US" sz="1400" b="1" dirty="0" err="1">
                <a:latin typeface="NanumBarunGothic" panose="020B0603020101020101" pitchFamily="50" charset="-127"/>
                <a:ea typeface="NanumBarunGothic" panose="020B0603020101020101" pitchFamily="50" charset="-127"/>
              </a:rPr>
              <a:t>전처리</a:t>
            </a:r>
            <a:endParaRPr lang="en-US" altLang="ko-KR" sz="1400" b="1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  <a:p>
            <a:pPr algn="ctr"/>
            <a:r>
              <a:rPr lang="en-US" altLang="ko-KR" sz="1200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Data</a:t>
            </a:r>
            <a:r>
              <a:rPr lang="ko-KR" altLang="en-US" sz="1200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 </a:t>
            </a:r>
            <a:r>
              <a:rPr lang="en-US" altLang="ko-KR" sz="1200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Preprocessing</a:t>
            </a:r>
            <a:endParaRPr lang="ko-KR" altLang="en-US" sz="1200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A6B192D-25F7-46F0-BB72-EE1DCFAB46C4}"/>
              </a:ext>
            </a:extLst>
          </p:cNvPr>
          <p:cNvSpPr txBox="1"/>
          <p:nvPr/>
        </p:nvSpPr>
        <p:spPr>
          <a:xfrm>
            <a:off x="8421676" y="5636136"/>
            <a:ext cx="160877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특성 공학</a:t>
            </a:r>
            <a:endParaRPr lang="en-US" altLang="ko-KR" sz="1400" b="1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  <a:p>
            <a:pPr algn="ctr"/>
            <a:r>
              <a:rPr lang="en-US" altLang="ko-KR" sz="1200" dirty="0">
                <a:latin typeface="NanumBarunGothic" panose="020B0603020101020101" pitchFamily="50" charset="-127"/>
                <a:ea typeface="NanumBarunGothic" panose="020B0603020101020101" pitchFamily="50" charset="-127"/>
              </a:rPr>
              <a:t>Feature Engineering</a:t>
            </a:r>
            <a:endParaRPr lang="ko-KR" altLang="en-US" sz="1200" dirty="0"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DD84CA06-5EA4-413B-8595-A15642507101}"/>
              </a:ext>
            </a:extLst>
          </p:cNvPr>
          <p:cNvSpPr/>
          <p:nvPr/>
        </p:nvSpPr>
        <p:spPr>
          <a:xfrm>
            <a:off x="4942742" y="3864258"/>
            <a:ext cx="1749670" cy="6703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rPr>
              <a:t>종속 변수</a:t>
            </a:r>
            <a:endParaRPr lang="en-US" altLang="ko-KR" sz="1400" b="1" dirty="0">
              <a:solidFill>
                <a:schemeClr val="tx1"/>
              </a:solidFill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  <a:p>
            <a:pPr algn="ctr"/>
            <a:r>
              <a:rPr lang="ko-KR" altLang="en-US" sz="1400" b="1" dirty="0">
                <a:solidFill>
                  <a:schemeClr val="tx1"/>
                </a:solidFill>
                <a:latin typeface="NanumBarunGothic" panose="020B0603020101020101" pitchFamily="50" charset="-127"/>
                <a:ea typeface="NanumBarunGothic" panose="020B0603020101020101" pitchFamily="50" charset="-127"/>
              </a:rPr>
              <a:t>보정 처리</a:t>
            </a:r>
            <a:endParaRPr lang="en-US" altLang="ko-KR" sz="1400" b="1" dirty="0">
              <a:solidFill>
                <a:schemeClr val="tx1"/>
              </a:solidFill>
              <a:latin typeface="NanumBarunGothic" panose="020B0603020101020101" pitchFamily="50" charset="-127"/>
              <a:ea typeface="NanumBarunGothic" panose="020B0603020101020101" pitchFamily="50" charset="-127"/>
            </a:endParaRPr>
          </a:p>
        </p:txBody>
      </p:sp>
      <p:cxnSp>
        <p:nvCxnSpPr>
          <p:cNvPr id="2053" name="직선 화살표 연결선 2052">
            <a:extLst>
              <a:ext uri="{FF2B5EF4-FFF2-40B4-BE49-F238E27FC236}">
                <a16:creationId xmlns:a16="http://schemas.microsoft.com/office/drawing/2014/main" id="{523CB1D7-599E-4ECF-A69C-E612AEA82EDD}"/>
              </a:ext>
            </a:extLst>
          </p:cNvPr>
          <p:cNvCxnSpPr>
            <a:cxnSpLocks/>
            <a:stCxn id="37" idx="3"/>
            <a:endCxn id="64" idx="1"/>
          </p:cNvCxnSpPr>
          <p:nvPr/>
        </p:nvCxnSpPr>
        <p:spPr>
          <a:xfrm flipV="1">
            <a:off x="3462704" y="4199436"/>
            <a:ext cx="1480038" cy="2394"/>
          </a:xfrm>
          <a:prstGeom prst="straightConnector1">
            <a:avLst/>
          </a:prstGeom>
          <a:ln w="25400">
            <a:solidFill>
              <a:srgbClr val="374A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8" name="연결선: 꺾임 2047">
            <a:extLst>
              <a:ext uri="{FF2B5EF4-FFF2-40B4-BE49-F238E27FC236}">
                <a16:creationId xmlns:a16="http://schemas.microsoft.com/office/drawing/2014/main" id="{5B1FF247-CB35-449E-BB12-F1B4BFEB2D09}"/>
              </a:ext>
            </a:extLst>
          </p:cNvPr>
          <p:cNvCxnSpPr>
            <a:cxnSpLocks/>
            <a:stCxn id="33" idx="3"/>
            <a:endCxn id="64" idx="1"/>
          </p:cNvCxnSpPr>
          <p:nvPr/>
        </p:nvCxnSpPr>
        <p:spPr>
          <a:xfrm>
            <a:off x="3462705" y="3379667"/>
            <a:ext cx="1480037" cy="819769"/>
          </a:xfrm>
          <a:prstGeom prst="bentConnector3">
            <a:avLst>
              <a:gd name="adj1" fmla="val 45961"/>
            </a:avLst>
          </a:prstGeom>
          <a:ln w="254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903AACF6-BFFE-4476-BAFB-07A9B716F1E2}"/>
              </a:ext>
            </a:extLst>
          </p:cNvPr>
          <p:cNvCxnSpPr>
            <a:cxnSpLocks/>
            <a:stCxn id="2" idx="3"/>
            <a:endCxn id="48" idx="1"/>
          </p:cNvCxnSpPr>
          <p:nvPr/>
        </p:nvCxnSpPr>
        <p:spPr>
          <a:xfrm>
            <a:off x="3462705" y="2557504"/>
            <a:ext cx="1480037" cy="816035"/>
          </a:xfrm>
          <a:prstGeom prst="bentConnector3">
            <a:avLst>
              <a:gd name="adj1" fmla="val 45842"/>
            </a:avLst>
          </a:prstGeom>
          <a:ln w="25400">
            <a:solidFill>
              <a:srgbClr val="F141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649E099B-0537-404B-8E05-1B4E866694B7}"/>
              </a:ext>
            </a:extLst>
          </p:cNvPr>
          <p:cNvSpPr/>
          <p:nvPr/>
        </p:nvSpPr>
        <p:spPr>
          <a:xfrm>
            <a:off x="7266842" y="5717501"/>
            <a:ext cx="509954" cy="32971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C9BABB10-0CF3-4E0D-A6D9-3FC1404AAD11}"/>
              </a:ext>
            </a:extLst>
          </p:cNvPr>
          <p:cNvSpPr/>
          <p:nvPr/>
        </p:nvSpPr>
        <p:spPr>
          <a:xfrm>
            <a:off x="3893212" y="5717501"/>
            <a:ext cx="509954" cy="32971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화살표: 오른쪽 148">
            <a:extLst>
              <a:ext uri="{FF2B5EF4-FFF2-40B4-BE49-F238E27FC236}">
                <a16:creationId xmlns:a16="http://schemas.microsoft.com/office/drawing/2014/main" id="{B39D745A-C65F-45C9-BE9E-D1ED61C888B1}"/>
              </a:ext>
            </a:extLst>
          </p:cNvPr>
          <p:cNvSpPr/>
          <p:nvPr/>
        </p:nvSpPr>
        <p:spPr>
          <a:xfrm>
            <a:off x="10697385" y="5717501"/>
            <a:ext cx="509954" cy="32971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8" name="직선 화살표 연결선 167">
            <a:extLst>
              <a:ext uri="{FF2B5EF4-FFF2-40B4-BE49-F238E27FC236}">
                <a16:creationId xmlns:a16="http://schemas.microsoft.com/office/drawing/2014/main" id="{F26E9701-B37B-47AD-A0FF-F9A53507D2E2}"/>
              </a:ext>
            </a:extLst>
          </p:cNvPr>
          <p:cNvCxnSpPr>
            <a:cxnSpLocks/>
            <a:stCxn id="2" idx="3"/>
            <a:endCxn id="47" idx="1"/>
          </p:cNvCxnSpPr>
          <p:nvPr/>
        </p:nvCxnSpPr>
        <p:spPr>
          <a:xfrm>
            <a:off x="3462705" y="2557504"/>
            <a:ext cx="1480037" cy="1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직선 화살표 연결선 199">
            <a:extLst>
              <a:ext uri="{FF2B5EF4-FFF2-40B4-BE49-F238E27FC236}">
                <a16:creationId xmlns:a16="http://schemas.microsoft.com/office/drawing/2014/main" id="{AD409C14-2CB0-4B81-8897-A26B2E012DC0}"/>
              </a:ext>
            </a:extLst>
          </p:cNvPr>
          <p:cNvCxnSpPr>
            <a:cxnSpLocks/>
            <a:stCxn id="47" idx="3"/>
          </p:cNvCxnSpPr>
          <p:nvPr/>
        </p:nvCxnSpPr>
        <p:spPr>
          <a:xfrm flipV="1">
            <a:off x="6692412" y="2557452"/>
            <a:ext cx="1658814" cy="53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화살표 연결선 203">
            <a:extLst>
              <a:ext uri="{FF2B5EF4-FFF2-40B4-BE49-F238E27FC236}">
                <a16:creationId xmlns:a16="http://schemas.microsoft.com/office/drawing/2014/main" id="{82423ECD-B43A-43CD-91CA-49B4303B838B}"/>
              </a:ext>
            </a:extLst>
          </p:cNvPr>
          <p:cNvCxnSpPr>
            <a:cxnSpLocks/>
            <a:stCxn id="48" idx="3"/>
          </p:cNvCxnSpPr>
          <p:nvPr/>
        </p:nvCxnSpPr>
        <p:spPr>
          <a:xfrm flipV="1">
            <a:off x="6692412" y="3373486"/>
            <a:ext cx="1658814" cy="53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화살표 연결선 206">
            <a:extLst>
              <a:ext uri="{FF2B5EF4-FFF2-40B4-BE49-F238E27FC236}">
                <a16:creationId xmlns:a16="http://schemas.microsoft.com/office/drawing/2014/main" id="{736EF514-1DB4-468E-9066-9DFAA5543447}"/>
              </a:ext>
            </a:extLst>
          </p:cNvPr>
          <p:cNvCxnSpPr>
            <a:cxnSpLocks/>
            <a:stCxn id="64" idx="3"/>
          </p:cNvCxnSpPr>
          <p:nvPr/>
        </p:nvCxnSpPr>
        <p:spPr>
          <a:xfrm flipV="1">
            <a:off x="6692412" y="4187307"/>
            <a:ext cx="1658814" cy="12129"/>
          </a:xfrm>
          <a:prstGeom prst="straightConnector1">
            <a:avLst/>
          </a:prstGeom>
          <a:ln w="25400">
            <a:solidFill>
              <a:srgbClr val="374A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634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7BC72-AD3D-0D48-8E04-A45D6E3FA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데이터 설명</a:t>
            </a:r>
            <a:br>
              <a:rPr kumimoji="1" lang="en-US" altLang="ko-KR" dirty="0"/>
            </a:br>
            <a:r>
              <a:rPr kumimoji="1" lang="en-US" altLang="ko-KR" sz="2800" dirty="0"/>
              <a:t>Data Description</a:t>
            </a:r>
            <a:endParaRPr kumimoji="1" lang="ko-Kore-KR" altLang="en-US" sz="3000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920DF87-6AAA-46C1-A810-B1196A0F2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 ⎸Team KUAI  ⎸ </a:t>
            </a:r>
            <a:fld id="{CEA3EC4A-BE6B-C943-98AB-89192100CEE4}" type="slidenum">
              <a:rPr kumimoji="1" lang="ko-Kore-KR" altLang="en-US" smtClean="0"/>
              <a:pPr/>
              <a:t>5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88893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19485-6A68-514C-A921-4CB427FD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제공 데이터 </a:t>
            </a:r>
            <a:r>
              <a:rPr kumimoji="1" lang="en-US" altLang="ko-KR" dirty="0"/>
              <a:t>- </a:t>
            </a:r>
            <a:r>
              <a:rPr kumimoji="1" lang="ko-KR" altLang="en-US" dirty="0"/>
              <a:t>실적 데이터</a:t>
            </a:r>
            <a:endParaRPr kumimoji="1" lang="ko-Kore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CDCADD0F-A209-1C40-BF02-117A4E3FB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2019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~ 12</a:t>
            </a:r>
            <a:r>
              <a:rPr lang="ko-KR" altLang="en-US" dirty="0"/>
              <a:t>월 프로그램별 실적 데이터</a:t>
            </a:r>
            <a:endParaRPr lang="en-US" altLang="ko-KR" dirty="0"/>
          </a:p>
          <a:p>
            <a:pPr lvl="1"/>
            <a:r>
              <a:rPr lang="ko-KR" altLang="en-US" dirty="0"/>
              <a:t>상품별 과거</a:t>
            </a:r>
            <a:r>
              <a:rPr lang="en-US" altLang="ko-KR" dirty="0"/>
              <a:t>(</a:t>
            </a:r>
            <a:r>
              <a:rPr lang="ko-KR" altLang="en-US" dirty="0"/>
              <a:t>연속편성횟수</a:t>
            </a:r>
            <a:r>
              <a:rPr lang="en-US" altLang="ko-KR" dirty="0"/>
              <a:t>/</a:t>
            </a:r>
            <a:r>
              <a:rPr lang="ko-KR" altLang="en-US" dirty="0"/>
              <a:t>편성분</a:t>
            </a:r>
            <a:r>
              <a:rPr lang="en-US" altLang="ko-KR" dirty="0"/>
              <a:t>), </a:t>
            </a:r>
            <a:r>
              <a:rPr lang="ko-KR" altLang="en-US" dirty="0"/>
              <a:t>판매가</a:t>
            </a:r>
            <a:r>
              <a:rPr lang="en-US" altLang="ko-KR" dirty="0"/>
              <a:t>, </a:t>
            </a:r>
            <a:r>
              <a:rPr lang="ko-KR" altLang="en-US" dirty="0"/>
              <a:t>카테고리 정보 제공함</a:t>
            </a:r>
            <a:endParaRPr lang="en-US" altLang="ko-KR" dirty="0"/>
          </a:p>
          <a:p>
            <a:pPr lvl="1"/>
            <a:r>
              <a:rPr lang="ko-KR" altLang="en-US" dirty="0"/>
              <a:t>예측 상품 중 판매가 </a:t>
            </a:r>
            <a:r>
              <a:rPr lang="en-US" altLang="ko-KR" dirty="0"/>
              <a:t>0</a:t>
            </a:r>
            <a:r>
              <a:rPr lang="ko-KR" altLang="en-US" dirty="0"/>
              <a:t>인 프로그램 실적은 예측에서 제외</a:t>
            </a:r>
            <a:endParaRPr lang="en-US" altLang="ko-KR" dirty="0"/>
          </a:p>
          <a:p>
            <a:pPr lvl="1"/>
            <a:r>
              <a:rPr lang="ko-KR" altLang="en-US" dirty="0"/>
              <a:t>예측 상품 중 과거 실적이 없는 경우는 유사 카테고리 혹은 동일 머더코드로 예측</a:t>
            </a:r>
            <a:endParaRPr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6</a:t>
            </a:fld>
            <a:endParaRPr kumimoji="1" lang="ko-Kore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D3BC4F-947B-4F68-BA49-D3B6987A1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577" y="3429000"/>
            <a:ext cx="5976669" cy="248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272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19485-6A68-514C-A921-4CB427FD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제공 데이터 </a:t>
            </a:r>
            <a:r>
              <a:rPr kumimoji="1" lang="en-US" altLang="ko-KR" dirty="0"/>
              <a:t>- </a:t>
            </a:r>
            <a:r>
              <a:rPr kumimoji="1" lang="ko-KR" altLang="en-US" dirty="0"/>
              <a:t>시청률 데이터</a:t>
            </a:r>
            <a:endParaRPr kumimoji="1" lang="ko-Kore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CDCADD0F-A209-1C40-BF02-117A4E3FB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2019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</a:t>
            </a:r>
            <a:r>
              <a:rPr lang="en-US" altLang="ko-KR" dirty="0"/>
              <a:t> ~12</a:t>
            </a:r>
            <a:r>
              <a:rPr lang="ko-KR" altLang="en-US" dirty="0"/>
              <a:t>월 </a:t>
            </a:r>
            <a:r>
              <a:rPr lang="en-US" altLang="ko-KR" dirty="0"/>
              <a:t>31</a:t>
            </a:r>
            <a:r>
              <a:rPr lang="ko-KR" altLang="en-US" dirty="0"/>
              <a:t>일까지 시청률 데이터</a:t>
            </a:r>
            <a:endParaRPr lang="en-US" altLang="ko-KR" dirty="0"/>
          </a:p>
          <a:p>
            <a:pPr lvl="1"/>
            <a:r>
              <a:rPr lang="ko-KR" altLang="en-US" dirty="0" err="1"/>
              <a:t>요일별</a:t>
            </a:r>
            <a:r>
              <a:rPr lang="en-US" altLang="ko-KR" dirty="0"/>
              <a:t>/</a:t>
            </a:r>
            <a:r>
              <a:rPr lang="ko-KR" altLang="en-US" dirty="0"/>
              <a:t>시간대별 </a:t>
            </a:r>
            <a:r>
              <a:rPr lang="ko-KR" altLang="en-US" dirty="0" err="1"/>
              <a:t>분단위</a:t>
            </a:r>
            <a:r>
              <a:rPr lang="ko-KR" altLang="en-US" dirty="0"/>
              <a:t> 시청률 데이터 </a:t>
            </a:r>
            <a:r>
              <a:rPr lang="en-US" altLang="ko-KR" dirty="0"/>
              <a:t>(</a:t>
            </a:r>
            <a:r>
              <a:rPr lang="ko-KR" altLang="en-US" dirty="0"/>
              <a:t>단위 </a:t>
            </a:r>
            <a:r>
              <a:rPr lang="en-US" altLang="ko-KR" dirty="0"/>
              <a:t>%)</a:t>
            </a:r>
          </a:p>
          <a:p>
            <a:pPr lvl="1"/>
            <a:r>
              <a:rPr lang="ko-KR" altLang="en-US" dirty="0"/>
              <a:t>오전 </a:t>
            </a:r>
            <a:r>
              <a:rPr lang="en-US" altLang="ko-KR" dirty="0"/>
              <a:t>6</a:t>
            </a:r>
            <a:r>
              <a:rPr lang="ko-KR" altLang="en-US" dirty="0"/>
              <a:t>시부터 익일 오전 </a:t>
            </a:r>
            <a:r>
              <a:rPr lang="en-US" altLang="ko-KR" dirty="0"/>
              <a:t>2</a:t>
            </a:r>
            <a:r>
              <a:rPr lang="ko-KR" altLang="en-US" dirty="0"/>
              <a:t>시까지의 일별 시청률</a:t>
            </a:r>
            <a:endParaRPr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7</a:t>
            </a:fld>
            <a:endParaRPr kumimoji="1" lang="ko-Kore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6E30785-C1CA-4214-BA33-72ECC563E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3676" y="3775485"/>
            <a:ext cx="7818471" cy="147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402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19485-6A68-514C-A921-4CB427FD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외부 데이터 </a:t>
            </a:r>
            <a:r>
              <a:rPr kumimoji="1" lang="en-US" altLang="ko-KR" dirty="0"/>
              <a:t>– </a:t>
            </a:r>
            <a:r>
              <a:rPr kumimoji="1" lang="ko-KR" altLang="en-US" dirty="0"/>
              <a:t>네이버 트랜드 데이터 </a:t>
            </a:r>
            <a:r>
              <a:rPr kumimoji="1" lang="en-US" altLang="ko-KR" sz="1400" dirty="0"/>
              <a:t>Naver Trend Data</a:t>
            </a:r>
            <a:endParaRPr kumimoji="1" lang="ko-Kore-KR" altLang="en-US" sz="1400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CDCADD0F-A209-1C40-BF02-117A4E3FB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ㅇㅇㅇ</a:t>
            </a:r>
            <a:endParaRPr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8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19779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19485-6A68-514C-A921-4CB427FD2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외부 데이터 </a:t>
            </a:r>
            <a:r>
              <a:rPr kumimoji="1" lang="en-US" altLang="ko-KR" dirty="0"/>
              <a:t>– </a:t>
            </a:r>
            <a:r>
              <a:rPr kumimoji="1" lang="ko-KR" altLang="en-US" dirty="0"/>
              <a:t>이웃 채널 방송편성표</a:t>
            </a:r>
            <a:endParaRPr kumimoji="1" lang="ko-Kore-KR" altLang="en-US" sz="1400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CDCADD0F-A209-1C40-BF02-117A4E3FB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재핑타임</a:t>
            </a:r>
            <a:r>
              <a:rPr lang="ko-KR" altLang="en-US" dirty="0"/>
              <a:t> </a:t>
            </a:r>
            <a:r>
              <a:rPr lang="en-US" altLang="ko-KR" sz="1400" dirty="0"/>
              <a:t>Zapping Time</a:t>
            </a:r>
            <a:endParaRPr lang="en-US" altLang="ko-KR" dirty="0"/>
          </a:p>
          <a:p>
            <a:pPr lvl="1"/>
            <a:endParaRPr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91FD38-B64F-7846-9933-62D505CC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kumimoji="1" lang="en" altLang="ko-Kore-KR"/>
              <a:t>Team KUAI  ⎸ </a:t>
            </a:r>
            <a:fld id="{CEA3EC4A-BE6B-C943-98AB-89192100CEE4}" type="slidenum">
              <a:rPr kumimoji="1" lang="ko-Kore-KR" altLang="en-US" smtClean="0"/>
              <a:pPr/>
              <a:t>9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543634453"/>
      </p:ext>
    </p:extLst>
  </p:cSld>
  <p:clrMapOvr>
    <a:masterClrMapping/>
  </p:clrMapOvr>
</p:sld>
</file>

<file path=ppt/theme/theme1.xml><?xml version="1.0" encoding="utf-8"?>
<a:theme xmlns:a="http://schemas.openxmlformats.org/drawingml/2006/main" name="차애">
  <a:themeElements>
    <a:clrScheme name="기류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</TotalTime>
  <Words>576</Words>
  <Application>Microsoft Office PowerPoint</Application>
  <PresentationFormat>와이드스크린</PresentationFormat>
  <Paragraphs>123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시스템 서체 일반체</vt:lpstr>
      <vt:lpstr>NanumBarunGothic</vt:lpstr>
      <vt:lpstr>Arial</vt:lpstr>
      <vt:lpstr>Calibri</vt:lpstr>
      <vt:lpstr>Cambria Math</vt:lpstr>
      <vt:lpstr>차애</vt:lpstr>
      <vt:lpstr>[ 데이터 분석 분야 – 챔피언스리그 ] NS SHOP+ 판매실적 예측을 통한 방송 편성 최적화 방안(모형) 도출</vt:lpstr>
      <vt:lpstr>팀원 소개</vt:lpstr>
      <vt:lpstr>PowerPoint 프레젠테이션</vt:lpstr>
      <vt:lpstr>프로젝트 흐름 (1)</vt:lpstr>
      <vt:lpstr>데이터 설명 Data Description</vt:lpstr>
      <vt:lpstr>제공 데이터 - 실적 데이터</vt:lpstr>
      <vt:lpstr>제공 데이터 - 시청률 데이터</vt:lpstr>
      <vt:lpstr>외부 데이터 – 네이버 트랜드 데이터 Naver Trend Data</vt:lpstr>
      <vt:lpstr>외부 데이터 – 이웃 채널 방송편성표</vt:lpstr>
      <vt:lpstr>외부 데이터 – 소비자물가지수 CPI</vt:lpstr>
      <vt:lpstr>탐색적 데이터 분석 Exploratory Data Analysis</vt:lpstr>
      <vt:lpstr>PowerPoint 프레젠테이션</vt:lpstr>
      <vt:lpstr>데이터 전처리 Data Preprocessing</vt:lpstr>
      <vt:lpstr>방송 시간 </vt:lpstr>
      <vt:lpstr>자연어 처리 Natural Language Processing</vt:lpstr>
      <vt:lpstr>특성 공학 Feature Engineering</vt:lpstr>
      <vt:lpstr>특성 생성하기 Feature Generation</vt:lpstr>
      <vt:lpstr>특성 선택하기 Feature Selection</vt:lpstr>
      <vt:lpstr>모델링 Modeling</vt:lpstr>
      <vt:lpstr>머신러닝 모델 Machine Learning Model</vt:lpstr>
      <vt:lpstr>딥러닝 모델 Deep Learning Model</vt:lpstr>
      <vt:lpstr>성능 평가 Testing</vt:lpstr>
      <vt:lpstr>예측 데이터</vt:lpstr>
      <vt:lpstr>평가방법 Metric</vt:lpstr>
      <vt:lpstr>결과 Result</vt:lpstr>
      <vt:lpstr>결론 및 토론 Conclusion &amp; Discussion</vt:lpstr>
      <vt:lpstr>결론 Conclusion</vt:lpstr>
      <vt:lpstr>앞으로 할 일 Future work</vt:lpstr>
      <vt:lpstr>질의응답 QnA</vt:lpstr>
      <vt:lpstr>참고 자료 Reference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성민석[ 대학원석·박사통합과정재학 / 인공지능학과 ]</dc:creator>
  <cp:lastModifiedBy>성민석</cp:lastModifiedBy>
  <cp:revision>72</cp:revision>
  <dcterms:created xsi:type="dcterms:W3CDTF">2020-09-14T11:13:02Z</dcterms:created>
  <dcterms:modified xsi:type="dcterms:W3CDTF">2020-09-20T14:24:01Z</dcterms:modified>
</cp:coreProperties>
</file>

<file path=docProps/thumbnail.jpeg>
</file>